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drawings/drawing1.xml" ContentType="application/vnd.openxmlformats-officedocument.drawingml.chartshapes+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hart2.xml" ContentType="application/vnd.openxmlformats-officedocument.drawingml.chart+xml"/>
  <Override PartName="/ppt/theme/theme2.xml" ContentType="application/vnd.openxmlformats-officedocument.them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56" r:id="rId2"/>
    <p:sldId id="530" r:id="rId3"/>
    <p:sldId id="546" r:id="rId4"/>
    <p:sldId id="547" r:id="rId5"/>
    <p:sldId id="540" r:id="rId6"/>
    <p:sldId id="541" r:id="rId7"/>
    <p:sldId id="533" r:id="rId8"/>
    <p:sldId id="549" r:id="rId9"/>
    <p:sldId id="550" r:id="rId10"/>
    <p:sldId id="542" r:id="rId11"/>
    <p:sldId id="54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7125"/>
    <a:srgbClr val="D6083B"/>
    <a:srgbClr val="901C3B"/>
    <a:srgbClr val="F3BD4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BE4F30-D23E-4A3A-B6E5-F5487AE095C1}" v="3" dt="2021-06-21T16:58:11.6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53" autoAdjust="0"/>
    <p:restoredTop sz="83129" autoAdjust="0"/>
  </p:normalViewPr>
  <p:slideViewPr>
    <p:cSldViewPr>
      <p:cViewPr varScale="1">
        <p:scale>
          <a:sx n="105" d="100"/>
          <a:sy n="105" d="100"/>
        </p:scale>
        <p:origin x="1784" y="192"/>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3032"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23" Type="http://schemas.openxmlformats.org/officeDocument/2006/relationships/customXml" Target="../customXml/item3.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Baxter" userId="5d82edbb4aab7ec2" providerId="LiveId" clId="{31BE4F30-D23E-4A3A-B6E5-F5487AE095C1}"/>
    <pc:docChg chg="undo custSel delSld modSld">
      <pc:chgData name="Sandra Baxter" userId="5d82edbb4aab7ec2" providerId="LiveId" clId="{31BE4F30-D23E-4A3A-B6E5-F5487AE095C1}" dt="2021-06-21T16:59:33.980" v="56" actId="1076"/>
      <pc:docMkLst>
        <pc:docMk/>
      </pc:docMkLst>
      <pc:sldChg chg="delSp del mod">
        <pc:chgData name="Sandra Baxter" userId="5d82edbb4aab7ec2" providerId="LiveId" clId="{31BE4F30-D23E-4A3A-B6E5-F5487AE095C1}" dt="2021-06-21T16:59:10.041" v="51" actId="2696"/>
        <pc:sldMkLst>
          <pc:docMk/>
          <pc:sldMk cId="42881455" sldId="548"/>
        </pc:sldMkLst>
        <pc:picChg chg="del">
          <ac:chgData name="Sandra Baxter" userId="5d82edbb4aab7ec2" providerId="LiveId" clId="{31BE4F30-D23E-4A3A-B6E5-F5487AE095C1}" dt="2021-06-21T16:58:09.092" v="35" actId="21"/>
          <ac:picMkLst>
            <pc:docMk/>
            <pc:sldMk cId="42881455" sldId="548"/>
            <ac:picMk id="10" creationId="{EBD20D19-5858-435D-BDA1-025D42A74A2F}"/>
          </ac:picMkLst>
        </pc:picChg>
      </pc:sldChg>
      <pc:sldChg chg="addSp delSp modSp mod">
        <pc:chgData name="Sandra Baxter" userId="5d82edbb4aab7ec2" providerId="LiveId" clId="{31BE4F30-D23E-4A3A-B6E5-F5487AE095C1}" dt="2021-06-21T16:59:06.729" v="50" actId="14100"/>
        <pc:sldMkLst>
          <pc:docMk/>
          <pc:sldMk cId="550466058" sldId="549"/>
        </pc:sldMkLst>
        <pc:spChg chg="mod">
          <ac:chgData name="Sandra Baxter" userId="5d82edbb4aab7ec2" providerId="LiveId" clId="{31BE4F30-D23E-4A3A-B6E5-F5487AE095C1}" dt="2021-06-21T16:58:38.944" v="43" actId="6549"/>
          <ac:spMkLst>
            <pc:docMk/>
            <pc:sldMk cId="550466058" sldId="549"/>
            <ac:spMk id="2" creationId="{7AC34DEF-F772-7848-8EC0-A558BB8A9011}"/>
          </ac:spMkLst>
        </pc:spChg>
        <pc:spChg chg="mod">
          <ac:chgData name="Sandra Baxter" userId="5d82edbb4aab7ec2" providerId="LiveId" clId="{31BE4F30-D23E-4A3A-B6E5-F5487AE095C1}" dt="2021-06-21T16:58:44.296" v="44" actId="1076"/>
          <ac:spMkLst>
            <pc:docMk/>
            <pc:sldMk cId="550466058" sldId="549"/>
            <ac:spMk id="5" creationId="{FBB1BAAC-58D2-DE4E-8EC4-BE238C656278}"/>
          </ac:spMkLst>
        </pc:spChg>
        <pc:picChg chg="mod">
          <ac:chgData name="Sandra Baxter" userId="5d82edbb4aab7ec2" providerId="LiveId" clId="{31BE4F30-D23E-4A3A-B6E5-F5487AE095C1}" dt="2021-06-21T16:59:06.729" v="50" actId="14100"/>
          <ac:picMkLst>
            <pc:docMk/>
            <pc:sldMk cId="550466058" sldId="549"/>
            <ac:picMk id="7" creationId="{08C68A68-6976-4B51-991D-E10C598FB79E}"/>
          </ac:picMkLst>
        </pc:picChg>
        <pc:picChg chg="add mod">
          <ac:chgData name="Sandra Baxter" userId="5d82edbb4aab7ec2" providerId="LiveId" clId="{31BE4F30-D23E-4A3A-B6E5-F5487AE095C1}" dt="2021-06-21T16:58:50.250" v="45" actId="1076"/>
          <ac:picMkLst>
            <pc:docMk/>
            <pc:sldMk cId="550466058" sldId="549"/>
            <ac:picMk id="9" creationId="{8E6CF03B-D93D-49DF-B9BE-035A311CC4EC}"/>
          </ac:picMkLst>
        </pc:picChg>
        <pc:picChg chg="mod">
          <ac:chgData name="Sandra Baxter" userId="5d82edbb4aab7ec2" providerId="LiveId" clId="{31BE4F30-D23E-4A3A-B6E5-F5487AE095C1}" dt="2021-06-21T16:59:03.418" v="49" actId="14100"/>
          <ac:picMkLst>
            <pc:docMk/>
            <pc:sldMk cId="550466058" sldId="549"/>
            <ac:picMk id="11" creationId="{DBD85752-9FE4-42F1-B25D-6BCAF642CB6F}"/>
          </ac:picMkLst>
        </pc:picChg>
        <pc:picChg chg="del">
          <ac:chgData name="Sandra Baxter" userId="5d82edbb4aab7ec2" providerId="LiveId" clId="{31BE4F30-D23E-4A3A-B6E5-F5487AE095C1}" dt="2021-06-21T16:55:45.437" v="11" actId="21"/>
          <ac:picMkLst>
            <pc:docMk/>
            <pc:sldMk cId="550466058" sldId="549"/>
            <ac:picMk id="15" creationId="{B1C98AAE-07F8-4800-A3F1-D0BBCAD5BC1C}"/>
          </ac:picMkLst>
        </pc:picChg>
        <pc:picChg chg="del">
          <ac:chgData name="Sandra Baxter" userId="5d82edbb4aab7ec2" providerId="LiveId" clId="{31BE4F30-D23E-4A3A-B6E5-F5487AE095C1}" dt="2021-06-21T16:55:36.692" v="8" actId="21"/>
          <ac:picMkLst>
            <pc:docMk/>
            <pc:sldMk cId="550466058" sldId="549"/>
            <ac:picMk id="17" creationId="{7EEB224E-5FF8-4271-BFB3-5203849ED748}"/>
          </ac:picMkLst>
        </pc:picChg>
      </pc:sldChg>
      <pc:sldChg chg="addSp modSp mod">
        <pc:chgData name="Sandra Baxter" userId="5d82edbb4aab7ec2" providerId="LiveId" clId="{31BE4F30-D23E-4A3A-B6E5-F5487AE095C1}" dt="2021-06-21T16:59:33.980" v="56" actId="1076"/>
        <pc:sldMkLst>
          <pc:docMk/>
          <pc:sldMk cId="1126160388" sldId="550"/>
        </pc:sldMkLst>
        <pc:spChg chg="mod">
          <ac:chgData name="Sandra Baxter" userId="5d82edbb4aab7ec2" providerId="LiveId" clId="{31BE4F30-D23E-4A3A-B6E5-F5487AE095C1}" dt="2021-06-21T16:57:14.007" v="21" actId="20577"/>
          <ac:spMkLst>
            <pc:docMk/>
            <pc:sldMk cId="1126160388" sldId="550"/>
            <ac:spMk id="2" creationId="{7AC34DEF-F772-7848-8EC0-A558BB8A9011}"/>
          </ac:spMkLst>
        </pc:spChg>
        <pc:spChg chg="mod">
          <ac:chgData name="Sandra Baxter" userId="5d82edbb4aab7ec2" providerId="LiveId" clId="{31BE4F30-D23E-4A3A-B6E5-F5487AE095C1}" dt="2021-06-21T16:59:22.189" v="52" actId="1076"/>
          <ac:spMkLst>
            <pc:docMk/>
            <pc:sldMk cId="1126160388" sldId="550"/>
            <ac:spMk id="5" creationId="{FBB1BAAC-58D2-DE4E-8EC4-BE238C656278}"/>
          </ac:spMkLst>
        </pc:spChg>
        <pc:picChg chg="add mod">
          <ac:chgData name="Sandra Baxter" userId="5d82edbb4aab7ec2" providerId="LiveId" clId="{31BE4F30-D23E-4A3A-B6E5-F5487AE095C1}" dt="2021-06-21T16:59:33.980" v="56" actId="1076"/>
          <ac:picMkLst>
            <pc:docMk/>
            <pc:sldMk cId="1126160388" sldId="550"/>
            <ac:picMk id="7" creationId="{FAC2532B-EB5C-405B-A9C7-BC4FB910A421}"/>
          </ac:picMkLst>
        </pc:picChg>
        <pc:picChg chg="add mod">
          <ac:chgData name="Sandra Baxter" userId="5d82edbb4aab7ec2" providerId="LiveId" clId="{31BE4F30-D23E-4A3A-B6E5-F5487AE095C1}" dt="2021-06-21T16:59:31.019" v="55" actId="1076"/>
          <ac:picMkLst>
            <pc:docMk/>
            <pc:sldMk cId="1126160388" sldId="550"/>
            <ac:picMk id="8" creationId="{7A9F8132-61AF-4E5F-B463-665D6329230B}"/>
          </ac:picMkLst>
        </pc:picChg>
        <pc:picChg chg="mod">
          <ac:chgData name="Sandra Baxter" userId="5d82edbb4aab7ec2" providerId="LiveId" clId="{31BE4F30-D23E-4A3A-B6E5-F5487AE095C1}" dt="2021-06-21T16:59:25.676" v="53" actId="1076"/>
          <ac:picMkLst>
            <pc:docMk/>
            <pc:sldMk cId="1126160388" sldId="550"/>
            <ac:picMk id="11" creationId="{543B758A-CC67-4FA3-A008-0911ADDEBF2F}"/>
          </ac:picMkLst>
        </pc:pic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pmr43:Documents:attachments:Summary%20sheet%20for%20Graphs-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pmr43:Documents:attachments:Summary%20sheet%20for%20Graphs-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831041101382449E-2"/>
          <c:y val="0.21015071147962347"/>
          <c:w val="0.51100213374913972"/>
          <c:h val="0.69926051925343524"/>
        </c:manualLayout>
      </c:layout>
      <c:lineChart>
        <c:grouping val="standard"/>
        <c:varyColors val="0"/>
        <c:ser>
          <c:idx val="0"/>
          <c:order val="0"/>
          <c:tx>
            <c:strRef>
              <c:f>'Figure 5'!$A$38</c:f>
              <c:strCache>
                <c:ptCount val="1"/>
                <c:pt idx="0">
                  <c:v>Poorest girl</c:v>
                </c:pt>
              </c:strCache>
            </c:strRef>
          </c:tx>
          <c:spPr>
            <a:ln w="28575" cap="rnd">
              <a:noFill/>
              <a:round/>
            </a:ln>
            <a:effectLst/>
          </c:spPr>
          <c:marker>
            <c:symbol val="circle"/>
            <c:size val="7"/>
            <c:spPr>
              <a:solidFill>
                <a:srgbClr val="EA7125"/>
              </a:solidFill>
              <a:ln w="9525">
                <a:solidFill>
                  <a:srgbClr val="EA7125"/>
                </a:solidFill>
              </a:ln>
              <a:effectLst/>
            </c:spPr>
          </c:marker>
          <c:dLbls>
            <c:dLbl>
              <c:idx val="0"/>
              <c:spPr>
                <a:noFill/>
                <a:ln>
                  <a:noFill/>
                </a:ln>
                <a:effectLst/>
              </c:spPr>
              <c:txPr>
                <a:bodyPr rot="0" vert="horz"/>
                <a:lstStyle/>
                <a:p>
                  <a:pPr>
                    <a:defRPr b="1"/>
                  </a:pPr>
                  <a:endParaRPr lang="en-US"/>
                </a:p>
              </c:txPr>
              <c:showLegendKey val="0"/>
              <c:showVal val="1"/>
              <c:showCatName val="0"/>
              <c:showSerName val="0"/>
              <c:showPercent val="0"/>
              <c:showBubbleSize val="0"/>
              <c:extLst>
                <c:ext xmlns:c16="http://schemas.microsoft.com/office/drawing/2014/chart" uri="{C3380CC4-5D6E-409C-BE32-E72D297353CC}">
                  <c16:uniqueId val="{00000000-39CF-EF40-AAC7-B2C71BF11CF9}"/>
                </c:ext>
              </c:extLst>
            </c:dLbl>
            <c:dLbl>
              <c:idx val="1"/>
              <c:spPr>
                <a:noFill/>
                <a:ln>
                  <a:noFill/>
                </a:ln>
                <a:effectLst/>
              </c:spPr>
              <c:txPr>
                <a:bodyPr rot="0" vert="horz"/>
                <a:lstStyle/>
                <a:p>
                  <a:pPr>
                    <a:defRPr b="1"/>
                  </a:pPr>
                  <a:endParaRPr lang="en-US"/>
                </a:p>
              </c:txPr>
              <c:showLegendKey val="0"/>
              <c:showVal val="1"/>
              <c:showCatName val="0"/>
              <c:showSerName val="0"/>
              <c:showPercent val="0"/>
              <c:showBubbleSize val="0"/>
              <c:extLst>
                <c:ext xmlns:c16="http://schemas.microsoft.com/office/drawing/2014/chart" uri="{C3380CC4-5D6E-409C-BE32-E72D297353CC}">
                  <c16:uniqueId val="{00000001-39CF-EF40-AAC7-B2C71BF11CF9}"/>
                </c:ext>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5'!$B$37:$C$37</c:f>
              <c:strCache>
                <c:ptCount val="2"/>
                <c:pt idx="0">
                  <c:v>2000-2005</c:v>
                </c:pt>
                <c:pt idx="1">
                  <c:v>2010-2015</c:v>
                </c:pt>
              </c:strCache>
            </c:strRef>
          </c:cat>
          <c:val>
            <c:numRef>
              <c:f>'Figure 5'!$B$38:$C$38</c:f>
              <c:numCache>
                <c:formatCode>_-* #,##0_-;\-* #,##0_-;_-* "-"??_-;_-@_-</c:formatCode>
                <c:ptCount val="2"/>
                <c:pt idx="0">
                  <c:v>15.5</c:v>
                </c:pt>
                <c:pt idx="1">
                  <c:v>26</c:v>
                </c:pt>
              </c:numCache>
            </c:numRef>
          </c:val>
          <c:smooth val="0"/>
          <c:extLst>
            <c:ext xmlns:c16="http://schemas.microsoft.com/office/drawing/2014/chart" uri="{C3380CC4-5D6E-409C-BE32-E72D297353CC}">
              <c16:uniqueId val="{00000002-39CF-EF40-AAC7-B2C71BF11CF9}"/>
            </c:ext>
          </c:extLst>
        </c:ser>
        <c:ser>
          <c:idx val="1"/>
          <c:order val="1"/>
          <c:tx>
            <c:strRef>
              <c:f>'Figure 5'!$A$39</c:f>
              <c:strCache>
                <c:ptCount val="1"/>
                <c:pt idx="0">
                  <c:v>Poorest boy</c:v>
                </c:pt>
              </c:strCache>
            </c:strRef>
          </c:tx>
          <c:spPr>
            <a:ln w="28575" cap="rnd">
              <a:noFill/>
              <a:round/>
            </a:ln>
            <a:effectLst/>
          </c:spPr>
          <c:marker>
            <c:symbol val="circle"/>
            <c:size val="7"/>
            <c:spPr>
              <a:solidFill>
                <a:srgbClr val="D6083B"/>
              </a:solidFill>
              <a:ln w="9525">
                <a:solidFill>
                  <a:srgbClr val="D6083B"/>
                </a:solidFill>
              </a:ln>
              <a:effectLst/>
            </c:spPr>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5'!$B$37:$C$37</c:f>
              <c:strCache>
                <c:ptCount val="2"/>
                <c:pt idx="0">
                  <c:v>2000-2005</c:v>
                </c:pt>
                <c:pt idx="1">
                  <c:v>2010-2015</c:v>
                </c:pt>
              </c:strCache>
            </c:strRef>
          </c:cat>
          <c:val>
            <c:numRef>
              <c:f>'Figure 5'!$B$39:$C$39</c:f>
              <c:numCache>
                <c:formatCode>_-* #,##0_-;\-* #,##0_-;_-* "-"??_-;_-@_-</c:formatCode>
                <c:ptCount val="2"/>
                <c:pt idx="0">
                  <c:v>19</c:v>
                </c:pt>
                <c:pt idx="1">
                  <c:v>32</c:v>
                </c:pt>
              </c:numCache>
            </c:numRef>
          </c:val>
          <c:smooth val="0"/>
          <c:extLst>
            <c:ext xmlns:c16="http://schemas.microsoft.com/office/drawing/2014/chart" uri="{C3380CC4-5D6E-409C-BE32-E72D297353CC}">
              <c16:uniqueId val="{00000003-39CF-EF40-AAC7-B2C71BF11CF9}"/>
            </c:ext>
          </c:extLst>
        </c:ser>
        <c:ser>
          <c:idx val="2"/>
          <c:order val="2"/>
          <c:tx>
            <c:strRef>
              <c:f>'Figure 5'!$A$40</c:f>
              <c:strCache>
                <c:ptCount val="1"/>
                <c:pt idx="0">
                  <c:v>Richest girl</c:v>
                </c:pt>
              </c:strCache>
            </c:strRef>
          </c:tx>
          <c:spPr>
            <a:ln w="28575" cap="rnd">
              <a:noFill/>
              <a:round/>
            </a:ln>
            <a:effectLst/>
          </c:spPr>
          <c:marker>
            <c:symbol val="circle"/>
            <c:size val="7"/>
            <c:spPr>
              <a:noFill/>
              <a:ln w="12700">
                <a:solidFill>
                  <a:srgbClr val="EA7125"/>
                </a:solidFill>
              </a:ln>
              <a:effectLst/>
            </c:spPr>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5'!$B$37:$C$37</c:f>
              <c:strCache>
                <c:ptCount val="2"/>
                <c:pt idx="0">
                  <c:v>2000-2005</c:v>
                </c:pt>
                <c:pt idx="1">
                  <c:v>2010-2015</c:v>
                </c:pt>
              </c:strCache>
            </c:strRef>
          </c:cat>
          <c:val>
            <c:numRef>
              <c:f>'Figure 5'!$B$40:$C$40</c:f>
              <c:numCache>
                <c:formatCode>_-* #,##0_-;\-* #,##0_-;_-* "-"??_-;_-@_-</c:formatCode>
                <c:ptCount val="2"/>
                <c:pt idx="0">
                  <c:v>64.5</c:v>
                </c:pt>
                <c:pt idx="1">
                  <c:v>77</c:v>
                </c:pt>
              </c:numCache>
            </c:numRef>
          </c:val>
          <c:smooth val="0"/>
          <c:extLst>
            <c:ext xmlns:c16="http://schemas.microsoft.com/office/drawing/2014/chart" uri="{C3380CC4-5D6E-409C-BE32-E72D297353CC}">
              <c16:uniqueId val="{00000004-39CF-EF40-AAC7-B2C71BF11CF9}"/>
            </c:ext>
          </c:extLst>
        </c:ser>
        <c:ser>
          <c:idx val="3"/>
          <c:order val="3"/>
          <c:tx>
            <c:strRef>
              <c:f>'Figure 5'!$A$41</c:f>
              <c:strCache>
                <c:ptCount val="1"/>
                <c:pt idx="0">
                  <c:v>Richest boy</c:v>
                </c:pt>
              </c:strCache>
            </c:strRef>
          </c:tx>
          <c:spPr>
            <a:ln w="28575" cap="rnd">
              <a:noFill/>
              <a:round/>
            </a:ln>
            <a:effectLst/>
          </c:spPr>
          <c:marker>
            <c:symbol val="circle"/>
            <c:size val="7"/>
            <c:spPr>
              <a:noFill/>
              <a:ln w="12700">
                <a:solidFill>
                  <a:srgbClr val="D6083B"/>
                </a:solidFill>
              </a:ln>
              <a:effectLst/>
            </c:spPr>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5'!$B$37:$C$37</c:f>
              <c:strCache>
                <c:ptCount val="2"/>
                <c:pt idx="0">
                  <c:v>2000-2005</c:v>
                </c:pt>
                <c:pt idx="1">
                  <c:v>2010-2015</c:v>
                </c:pt>
              </c:strCache>
            </c:strRef>
          </c:cat>
          <c:val>
            <c:numRef>
              <c:f>'Figure 5'!$B$41:$C$41</c:f>
              <c:numCache>
                <c:formatCode>_-* #,##0_-;\-* #,##0_-;_-* "-"??_-;_-@_-</c:formatCode>
                <c:ptCount val="2"/>
                <c:pt idx="0">
                  <c:v>69.5</c:v>
                </c:pt>
                <c:pt idx="1">
                  <c:v>84.5</c:v>
                </c:pt>
              </c:numCache>
            </c:numRef>
          </c:val>
          <c:smooth val="0"/>
          <c:extLst>
            <c:ext xmlns:c16="http://schemas.microsoft.com/office/drawing/2014/chart" uri="{C3380CC4-5D6E-409C-BE32-E72D297353CC}">
              <c16:uniqueId val="{00000005-39CF-EF40-AAC7-B2C71BF11CF9}"/>
            </c:ext>
          </c:extLst>
        </c:ser>
        <c:ser>
          <c:idx val="4"/>
          <c:order val="4"/>
          <c:tx>
            <c:strRef>
              <c:f>'Figure 5'!$A$42</c:f>
              <c:strCache>
                <c:ptCount val="1"/>
                <c:pt idx="0">
                  <c:v>Average</c:v>
                </c:pt>
              </c:strCache>
            </c:strRef>
          </c:tx>
          <c:spPr>
            <a:ln w="28575" cap="rnd">
              <a:noFill/>
              <a:round/>
            </a:ln>
            <a:effectLst/>
          </c:spPr>
          <c:marker>
            <c:symbol val="dash"/>
            <c:size val="7"/>
            <c:spPr>
              <a:solidFill>
                <a:srgbClr val="3C0C19"/>
              </a:solidFill>
              <a:ln w="9525">
                <a:solidFill>
                  <a:srgbClr val="3C0C19"/>
                </a:solidFill>
              </a:ln>
              <a:effectLst/>
            </c:spPr>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5'!$B$37:$C$37</c:f>
              <c:strCache>
                <c:ptCount val="2"/>
                <c:pt idx="0">
                  <c:v>2000-2005</c:v>
                </c:pt>
                <c:pt idx="1">
                  <c:v>2010-2015</c:v>
                </c:pt>
              </c:strCache>
            </c:strRef>
          </c:cat>
          <c:val>
            <c:numRef>
              <c:f>'Figure 5'!$B$42:$C$42</c:f>
              <c:numCache>
                <c:formatCode>_-* #,##0_-;\-* #,##0_-;_-* "-"??_-;_-@_-</c:formatCode>
                <c:ptCount val="2"/>
                <c:pt idx="0">
                  <c:v>39.5</c:v>
                </c:pt>
                <c:pt idx="1">
                  <c:v>56.5</c:v>
                </c:pt>
              </c:numCache>
            </c:numRef>
          </c:val>
          <c:smooth val="0"/>
          <c:extLst>
            <c:ext xmlns:c16="http://schemas.microsoft.com/office/drawing/2014/chart" uri="{C3380CC4-5D6E-409C-BE32-E72D297353CC}">
              <c16:uniqueId val="{00000006-39CF-EF40-AAC7-B2C71BF11CF9}"/>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2146430008"/>
        <c:axId val="-2114735464"/>
      </c:lineChart>
      <c:catAx>
        <c:axId val="-2146430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114735464"/>
        <c:crosses val="autoZero"/>
        <c:auto val="1"/>
        <c:lblAlgn val="ctr"/>
        <c:lblOffset val="100"/>
        <c:noMultiLvlLbl val="0"/>
      </c:catAx>
      <c:valAx>
        <c:axId val="-2114735464"/>
        <c:scaling>
          <c:orientation val="minMax"/>
        </c:scaling>
        <c:delete val="0"/>
        <c:axPos val="l"/>
        <c:numFmt formatCode="General" sourceLinked="0"/>
        <c:majorTickMark val="none"/>
        <c:minorTickMark val="none"/>
        <c:tickLblPos val="nextTo"/>
        <c:spPr>
          <a:noFill/>
          <a:ln>
            <a:noFill/>
          </a:ln>
          <a:effectLst/>
        </c:spPr>
        <c:txPr>
          <a:bodyPr rot="-60000000" vert="horz"/>
          <a:lstStyle/>
          <a:p>
            <a:pPr>
              <a:defRPr/>
            </a:pPr>
            <a:endParaRPr lang="en-US"/>
          </a:p>
        </c:txPr>
        <c:crossAx val="-2146430008"/>
        <c:crosses val="autoZero"/>
        <c:crossBetween val="between"/>
      </c:valAx>
      <c:spPr>
        <a:noFill/>
        <a:ln>
          <a:noFill/>
        </a:ln>
        <a:effectLst/>
      </c:spPr>
    </c:plotArea>
    <c:legend>
      <c:legendPos val="t"/>
      <c:layout>
        <c:manualLayout>
          <c:xMode val="edge"/>
          <c:yMode val="edge"/>
          <c:x val="0.21948854106392601"/>
          <c:y val="0.10871359949110999"/>
          <c:w val="0.18046721133718399"/>
          <c:h val="0.28969558670342299"/>
        </c:manualLayout>
      </c:layout>
      <c:overlay val="1"/>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a:latin typeface="Calibri"/>
          <a:cs typeface="Calibri"/>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4422584286126"/>
          <c:y val="0.13534881052551059"/>
          <c:w val="0.86100218722659705"/>
          <c:h val="0.71617154050433995"/>
        </c:manualLayout>
      </c:layout>
      <c:lineChart>
        <c:grouping val="standard"/>
        <c:varyColors val="0"/>
        <c:ser>
          <c:idx val="0"/>
          <c:order val="0"/>
          <c:tx>
            <c:strRef>
              <c:f>'Figure 7'!$A$27</c:f>
              <c:strCache>
                <c:ptCount val="1"/>
                <c:pt idx="0">
                  <c:v>Poorest girl</c:v>
                </c:pt>
              </c:strCache>
            </c:strRef>
          </c:tx>
          <c:spPr>
            <a:ln w="28575" cap="rnd">
              <a:noFill/>
              <a:round/>
            </a:ln>
            <a:effectLst/>
          </c:spPr>
          <c:marker>
            <c:symbol val="circle"/>
            <c:size val="7"/>
            <c:spPr>
              <a:solidFill>
                <a:srgbClr val="EA7125"/>
              </a:solidFill>
              <a:ln w="9525">
                <a:solidFill>
                  <a:srgbClr val="EA7125"/>
                </a:solidFill>
              </a:ln>
              <a:effectLst/>
            </c:spPr>
          </c:marker>
          <c:dLbls>
            <c:spPr>
              <a:noFill/>
              <a:ln>
                <a:noFill/>
              </a:ln>
              <a:effectLst/>
            </c:spPr>
            <c:txPr>
              <a:bodyPr rot="0" vert="horz"/>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7'!$B$26:$C$26</c:f>
              <c:strCache>
                <c:ptCount val="2"/>
                <c:pt idx="0">
                  <c:v>2000-2005</c:v>
                </c:pt>
                <c:pt idx="1">
                  <c:v>2010-2015</c:v>
                </c:pt>
              </c:strCache>
            </c:strRef>
          </c:cat>
          <c:val>
            <c:numRef>
              <c:f>'Figure 7'!$B$27:$C$27</c:f>
              <c:numCache>
                <c:formatCode>_-* #,##0_-;\-* #,##0_-;_-* "-"??_-;_-@_-</c:formatCode>
                <c:ptCount val="2"/>
                <c:pt idx="0">
                  <c:v>6</c:v>
                </c:pt>
                <c:pt idx="1">
                  <c:v>5</c:v>
                </c:pt>
              </c:numCache>
            </c:numRef>
          </c:val>
          <c:smooth val="0"/>
          <c:extLst>
            <c:ext xmlns:c16="http://schemas.microsoft.com/office/drawing/2014/chart" uri="{C3380CC4-5D6E-409C-BE32-E72D297353CC}">
              <c16:uniqueId val="{00000000-FC82-114D-B905-D9F22EF7AD6F}"/>
            </c:ext>
          </c:extLst>
        </c:ser>
        <c:ser>
          <c:idx val="1"/>
          <c:order val="1"/>
          <c:tx>
            <c:strRef>
              <c:f>'Figure 7'!$A$28</c:f>
              <c:strCache>
                <c:ptCount val="1"/>
                <c:pt idx="0">
                  <c:v>Poorest boy</c:v>
                </c:pt>
              </c:strCache>
            </c:strRef>
          </c:tx>
          <c:spPr>
            <a:ln w="28575" cap="rnd">
              <a:noFill/>
              <a:round/>
            </a:ln>
            <a:effectLst/>
          </c:spPr>
          <c:marker>
            <c:symbol val="circle"/>
            <c:size val="7"/>
            <c:spPr>
              <a:solidFill>
                <a:srgbClr val="D6083B"/>
              </a:solidFill>
              <a:ln w="9525">
                <a:solidFill>
                  <a:srgbClr val="D6083B"/>
                </a:solidFill>
              </a:ln>
              <a:effectLst/>
            </c:spPr>
          </c:marker>
          <c:dLbls>
            <c:dLbl>
              <c:idx val="0"/>
              <c:spPr>
                <a:noFill/>
                <a:ln>
                  <a:noFill/>
                </a:ln>
                <a:effectLst/>
              </c:spPr>
              <c:txPr>
                <a:bodyPr rot="0" vert="horz"/>
                <a:lstStyle/>
                <a:p>
                  <a:pPr>
                    <a:defRPr b="1"/>
                  </a:pPr>
                  <a:endParaRPr lang="en-US"/>
                </a:p>
              </c:txPr>
              <c:showLegendKey val="0"/>
              <c:showVal val="1"/>
              <c:showCatName val="0"/>
              <c:showSerName val="0"/>
              <c:showPercent val="0"/>
              <c:showBubbleSize val="0"/>
              <c:extLst>
                <c:ext xmlns:c16="http://schemas.microsoft.com/office/drawing/2014/chart" uri="{C3380CC4-5D6E-409C-BE32-E72D297353CC}">
                  <c16:uniqueId val="{00000001-FC82-114D-B905-D9F22EF7AD6F}"/>
                </c:ext>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7'!$B$26:$C$26</c:f>
              <c:strCache>
                <c:ptCount val="2"/>
                <c:pt idx="0">
                  <c:v>2000-2005</c:v>
                </c:pt>
                <c:pt idx="1">
                  <c:v>2010-2015</c:v>
                </c:pt>
              </c:strCache>
            </c:strRef>
          </c:cat>
          <c:val>
            <c:numRef>
              <c:f>'Figure 7'!$B$28:$C$28</c:f>
              <c:numCache>
                <c:formatCode>_-* #,##0_-;\-* #,##0_-;_-* "-"??_-;_-@_-</c:formatCode>
                <c:ptCount val="2"/>
                <c:pt idx="0">
                  <c:v>6</c:v>
                </c:pt>
                <c:pt idx="1">
                  <c:v>18</c:v>
                </c:pt>
              </c:numCache>
            </c:numRef>
          </c:val>
          <c:smooth val="0"/>
          <c:extLst>
            <c:ext xmlns:c16="http://schemas.microsoft.com/office/drawing/2014/chart" uri="{C3380CC4-5D6E-409C-BE32-E72D297353CC}">
              <c16:uniqueId val="{00000002-FC82-114D-B905-D9F22EF7AD6F}"/>
            </c:ext>
          </c:extLst>
        </c:ser>
        <c:ser>
          <c:idx val="2"/>
          <c:order val="2"/>
          <c:tx>
            <c:strRef>
              <c:f>'Figure 7'!$A$29</c:f>
              <c:strCache>
                <c:ptCount val="1"/>
                <c:pt idx="0">
                  <c:v>Richest girl</c:v>
                </c:pt>
              </c:strCache>
            </c:strRef>
          </c:tx>
          <c:spPr>
            <a:ln w="28575" cap="rnd">
              <a:noFill/>
              <a:round/>
            </a:ln>
            <a:effectLst/>
          </c:spPr>
          <c:marker>
            <c:symbol val="circle"/>
            <c:size val="7"/>
            <c:spPr>
              <a:noFill/>
              <a:ln w="12700">
                <a:solidFill>
                  <a:srgbClr val="EA7125"/>
                </a:solidFill>
              </a:ln>
              <a:effectLst/>
            </c:spPr>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7'!$B$26:$C$26</c:f>
              <c:strCache>
                <c:ptCount val="2"/>
                <c:pt idx="0">
                  <c:v>2000-2005</c:v>
                </c:pt>
                <c:pt idx="1">
                  <c:v>2010-2015</c:v>
                </c:pt>
              </c:strCache>
            </c:strRef>
          </c:cat>
          <c:val>
            <c:numRef>
              <c:f>'Figure 7'!$B$29:$C$29</c:f>
              <c:numCache>
                <c:formatCode>_-* #,##0_-;\-* #,##0_-;_-* "-"??_-;_-@_-</c:formatCode>
                <c:ptCount val="2"/>
                <c:pt idx="0">
                  <c:v>47</c:v>
                </c:pt>
                <c:pt idx="1">
                  <c:v>63</c:v>
                </c:pt>
              </c:numCache>
            </c:numRef>
          </c:val>
          <c:smooth val="0"/>
          <c:extLst>
            <c:ext xmlns:c16="http://schemas.microsoft.com/office/drawing/2014/chart" uri="{C3380CC4-5D6E-409C-BE32-E72D297353CC}">
              <c16:uniqueId val="{00000003-FC82-114D-B905-D9F22EF7AD6F}"/>
            </c:ext>
          </c:extLst>
        </c:ser>
        <c:ser>
          <c:idx val="3"/>
          <c:order val="3"/>
          <c:tx>
            <c:strRef>
              <c:f>'Figure 7'!$A$30</c:f>
              <c:strCache>
                <c:ptCount val="1"/>
                <c:pt idx="0">
                  <c:v>Richest boy</c:v>
                </c:pt>
              </c:strCache>
            </c:strRef>
          </c:tx>
          <c:spPr>
            <a:ln w="28575" cap="rnd">
              <a:noFill/>
              <a:round/>
            </a:ln>
            <a:effectLst/>
          </c:spPr>
          <c:marker>
            <c:symbol val="circle"/>
            <c:size val="7"/>
            <c:spPr>
              <a:noFill/>
              <a:ln w="12700">
                <a:solidFill>
                  <a:srgbClr val="D6083B"/>
                </a:solidFill>
              </a:ln>
              <a:effectLst/>
            </c:spPr>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7'!$B$26:$C$26</c:f>
              <c:strCache>
                <c:ptCount val="2"/>
                <c:pt idx="0">
                  <c:v>2000-2005</c:v>
                </c:pt>
                <c:pt idx="1">
                  <c:v>2010-2015</c:v>
                </c:pt>
              </c:strCache>
            </c:strRef>
          </c:cat>
          <c:val>
            <c:numRef>
              <c:f>'Figure 7'!$B$30:$C$30</c:f>
              <c:numCache>
                <c:formatCode>_-* #,##0_-;\-* #,##0_-;_-* "-"??_-;_-@_-</c:formatCode>
                <c:ptCount val="2"/>
                <c:pt idx="0">
                  <c:v>47</c:v>
                </c:pt>
                <c:pt idx="1">
                  <c:v>68</c:v>
                </c:pt>
              </c:numCache>
            </c:numRef>
          </c:val>
          <c:smooth val="0"/>
          <c:extLst>
            <c:ext xmlns:c16="http://schemas.microsoft.com/office/drawing/2014/chart" uri="{C3380CC4-5D6E-409C-BE32-E72D297353CC}">
              <c16:uniqueId val="{00000004-FC82-114D-B905-D9F22EF7AD6F}"/>
            </c:ext>
          </c:extLst>
        </c:ser>
        <c:ser>
          <c:idx val="4"/>
          <c:order val="4"/>
          <c:tx>
            <c:strRef>
              <c:f>'Figure 7'!$A$31</c:f>
              <c:strCache>
                <c:ptCount val="1"/>
                <c:pt idx="0">
                  <c:v>Average</c:v>
                </c:pt>
              </c:strCache>
            </c:strRef>
          </c:tx>
          <c:spPr>
            <a:ln w="28575" cap="rnd">
              <a:noFill/>
              <a:round/>
            </a:ln>
            <a:effectLst/>
          </c:spPr>
          <c:marker>
            <c:symbol val="dash"/>
            <c:size val="7"/>
            <c:spPr>
              <a:solidFill>
                <a:srgbClr val="3C0C19"/>
              </a:solidFill>
              <a:ln w="9525">
                <a:solidFill>
                  <a:srgbClr val="3C0C19"/>
                </a:solidFill>
              </a:ln>
              <a:effectLst/>
            </c:spPr>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7'!$B$26:$C$26</c:f>
              <c:strCache>
                <c:ptCount val="2"/>
                <c:pt idx="0">
                  <c:v>2000-2005</c:v>
                </c:pt>
                <c:pt idx="1">
                  <c:v>2010-2015</c:v>
                </c:pt>
              </c:strCache>
            </c:strRef>
          </c:cat>
          <c:val>
            <c:numRef>
              <c:f>'Figure 7'!$B$31:$C$31</c:f>
              <c:numCache>
                <c:formatCode>_-* #,##0_-;\-* #,##0_-;_-* "-"??_-;_-@_-</c:formatCode>
                <c:ptCount val="2"/>
                <c:pt idx="0">
                  <c:v>23</c:v>
                </c:pt>
                <c:pt idx="1">
                  <c:v>43</c:v>
                </c:pt>
              </c:numCache>
            </c:numRef>
          </c:val>
          <c:smooth val="0"/>
          <c:extLst>
            <c:ext xmlns:c16="http://schemas.microsoft.com/office/drawing/2014/chart" uri="{C3380CC4-5D6E-409C-BE32-E72D297353CC}">
              <c16:uniqueId val="{00000005-FC82-114D-B905-D9F22EF7AD6F}"/>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2112027192"/>
        <c:axId val="-2112627848"/>
      </c:lineChart>
      <c:catAx>
        <c:axId val="-2112027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112627848"/>
        <c:crosses val="autoZero"/>
        <c:auto val="1"/>
        <c:lblAlgn val="ctr"/>
        <c:lblOffset val="100"/>
        <c:noMultiLvlLbl val="0"/>
      </c:catAx>
      <c:valAx>
        <c:axId val="-2112627848"/>
        <c:scaling>
          <c:orientation val="minMax"/>
          <c:max val="90"/>
        </c:scaling>
        <c:delete val="0"/>
        <c:axPos val="l"/>
        <c:numFmt formatCode="General" sourceLinked="0"/>
        <c:majorTickMark val="none"/>
        <c:minorTickMark val="none"/>
        <c:tickLblPos val="nextTo"/>
        <c:spPr>
          <a:noFill/>
          <a:ln>
            <a:noFill/>
          </a:ln>
          <a:effectLst/>
        </c:spPr>
        <c:txPr>
          <a:bodyPr rot="-60000000" vert="horz"/>
          <a:lstStyle/>
          <a:p>
            <a:pPr>
              <a:defRPr/>
            </a:pPr>
            <a:endParaRPr lang="en-US"/>
          </a:p>
        </c:txPr>
        <c:crossAx val="-21120271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latin typeface="+mn-lt"/>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0.04852</cdr:x>
      <cdr:y>0.0137</cdr:y>
    </cdr:from>
    <cdr:to>
      <cdr:x>0.14852</cdr:x>
      <cdr:y>0.17807</cdr:y>
    </cdr:to>
    <cdr:sp macro="" textlink="">
      <cdr:nvSpPr>
        <cdr:cNvPr id="3" name="TextBox 2"/>
        <cdr:cNvSpPr txBox="1"/>
      </cdr:nvSpPr>
      <cdr:spPr>
        <a:xfrm xmlns:a="http://schemas.openxmlformats.org/drawingml/2006/main">
          <a:off x="443703" y="72008"/>
          <a:ext cx="914400" cy="8640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Primary completion rate in sub-Saharan Africa</a:t>
          </a:r>
        </a:p>
      </cdr:txBody>
    </cdr:sp>
  </cdr:relSizeAnchor>
  <cdr:relSizeAnchor xmlns:cdr="http://schemas.openxmlformats.org/drawingml/2006/chartDrawing">
    <cdr:from>
      <cdr:x>0.52102</cdr:x>
      <cdr:y>0.0137</cdr:y>
    </cdr:from>
    <cdr:to>
      <cdr:x>0.62102</cdr:x>
      <cdr:y>0.16437</cdr:y>
    </cdr:to>
    <cdr:sp macro="" textlink="">
      <cdr:nvSpPr>
        <cdr:cNvPr id="4" name="TextBox 3"/>
        <cdr:cNvSpPr txBox="1"/>
      </cdr:nvSpPr>
      <cdr:spPr>
        <a:xfrm xmlns:a="http://schemas.openxmlformats.org/drawingml/2006/main">
          <a:off x="4764183" y="72008"/>
          <a:ext cx="914400" cy="79208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Secondary completion rate in sub-Saharan Africa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27856F-6B12-4CFA-BFD1-BE10927FC2D7}" type="datetimeFigureOut">
              <a:rPr lang="en-GB" smtClean="0"/>
              <a:pPr/>
              <a:t>21/06/2021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0FEFEA-6CD8-4063-80A1-5FF66114D1CC}" type="slidenum">
              <a:rPr lang="en-GB" smtClean="0"/>
              <a:pPr/>
              <a:t>‹#›</a:t>
            </a:fld>
            <a:endParaRPr lang="en-GB"/>
          </a:p>
        </p:txBody>
      </p:sp>
    </p:spTree>
    <p:extLst>
      <p:ext uri="{BB962C8B-B14F-4D97-AF65-F5344CB8AC3E}">
        <p14:creationId xmlns:p14="http://schemas.microsoft.com/office/powerpoint/2010/main" val="1147003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8B2E3C-6C38-4E2F-AB50-4A3BE7768AEF}" type="datetimeFigureOut">
              <a:rPr lang="en-GB" smtClean="0"/>
              <a:pPr/>
              <a:t>21/06/2021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049171-46D1-4E73-9EB0-A47C1371B87B}" type="slidenum">
              <a:rPr lang="en-GB" smtClean="0"/>
              <a:pPr/>
              <a:t>‹#›</a:t>
            </a:fld>
            <a:endParaRPr lang="en-GB"/>
          </a:p>
        </p:txBody>
      </p:sp>
    </p:spTree>
    <p:extLst>
      <p:ext uri="{BB962C8B-B14F-4D97-AF65-F5344CB8AC3E}">
        <p14:creationId xmlns:p14="http://schemas.microsoft.com/office/powerpoint/2010/main" val="1848830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49171-46D1-4E73-9EB0-A47C1371B87B}" type="slidenum">
              <a:rPr lang="en-GB" smtClean="0"/>
              <a:pPr/>
              <a:t>1</a:t>
            </a:fld>
            <a:endParaRPr lang="en-GB"/>
          </a:p>
        </p:txBody>
      </p:sp>
    </p:spTree>
    <p:extLst>
      <p:ext uri="{BB962C8B-B14F-4D97-AF65-F5344CB8AC3E}">
        <p14:creationId xmlns:p14="http://schemas.microsoft.com/office/powerpoint/2010/main" val="2024121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049171-46D1-4E73-9EB0-A47C1371B87B}" type="slidenum">
              <a:rPr lang="en-GB" smtClean="0"/>
              <a:pPr/>
              <a:t>2</a:t>
            </a:fld>
            <a:endParaRPr lang="en-GB"/>
          </a:p>
        </p:txBody>
      </p:sp>
    </p:spTree>
    <p:extLst>
      <p:ext uri="{BB962C8B-B14F-4D97-AF65-F5344CB8AC3E}">
        <p14:creationId xmlns:p14="http://schemas.microsoft.com/office/powerpoint/2010/main" val="1311651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049171-46D1-4E73-9EB0-A47C1371B87B}" type="slidenum">
              <a:rPr lang="en-GB" smtClean="0"/>
              <a:pPr/>
              <a:t>3</a:t>
            </a:fld>
            <a:endParaRPr lang="en-GB"/>
          </a:p>
        </p:txBody>
      </p:sp>
    </p:spTree>
    <p:extLst>
      <p:ext uri="{BB962C8B-B14F-4D97-AF65-F5344CB8AC3E}">
        <p14:creationId xmlns:p14="http://schemas.microsoft.com/office/powerpoint/2010/main" val="2683930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1013" lvl="1" indent="-342900">
              <a:spcBef>
                <a:spcPts val="1176"/>
              </a:spcBef>
              <a:spcAft>
                <a:spcPts val="600"/>
              </a:spcAft>
              <a:buFont typeface="Arial" panose="020B0604020202020204" pitchFamily="34" charset="0"/>
              <a:buChar char="•"/>
            </a:pPr>
            <a:r>
              <a:rPr lang="en-GB" dirty="0"/>
              <a:t>Unpaid and domestic work can impact on girls’ schooling: 8.1% of girls working for 14-20 hours a week compared with 4.7% of boys.</a:t>
            </a:r>
          </a:p>
          <a:p>
            <a:pPr marL="481013" lvl="1" indent="-342900">
              <a:spcBef>
                <a:spcPts val="1176"/>
              </a:spcBef>
              <a:spcAft>
                <a:spcPts val="600"/>
              </a:spcAft>
              <a:buFont typeface="Arial" panose="020B0604020202020204" pitchFamily="34" charset="0"/>
              <a:buChar char="•"/>
            </a:pPr>
            <a:endParaRPr lang="en-GB" dirty="0"/>
          </a:p>
          <a:p>
            <a:pPr marL="481013" lvl="1" indent="-342900">
              <a:spcBef>
                <a:spcPts val="1176"/>
              </a:spcBef>
              <a:spcAft>
                <a:spcPts val="600"/>
              </a:spcAft>
              <a:buFont typeface="Arial" panose="020B0604020202020204" pitchFamily="34" charset="0"/>
              <a:buChar char="•"/>
            </a:pPr>
            <a:r>
              <a:rPr lang="en-GB" dirty="0"/>
              <a:t>Girls account for 57% of all children aged 5 to 14 in hazardous work globally.</a:t>
            </a:r>
          </a:p>
          <a:p>
            <a:pPr marL="481013" lvl="1" indent="-342900">
              <a:spcBef>
                <a:spcPts val="1176"/>
              </a:spcBef>
              <a:spcAft>
                <a:spcPts val="600"/>
              </a:spcAft>
              <a:buFont typeface="Arial" panose="020B0604020202020204" pitchFamily="34" charset="0"/>
              <a:buChar char="•"/>
            </a:pPr>
            <a:endParaRPr lang="en-GB" dirty="0"/>
          </a:p>
          <a:p>
            <a:pPr marL="481013" lvl="1" indent="-342900">
              <a:spcBef>
                <a:spcPts val="1176"/>
              </a:spcBef>
              <a:spcAft>
                <a:spcPts val="600"/>
              </a:spcAft>
              <a:buFont typeface="Arial" panose="020B0604020202020204" pitchFamily="34" charset="0"/>
              <a:buChar char="•"/>
            </a:pPr>
            <a:r>
              <a:rPr lang="en-GB" dirty="0"/>
              <a:t>In sub-Saharan Africa, 82% of female workers in rural areas were in vulnerable informal work/working for the family, in comparison with 68% in urban areas.</a:t>
            </a:r>
          </a:p>
          <a:p>
            <a:pPr marL="138113" lvl="1">
              <a:spcBef>
                <a:spcPts val="1176"/>
              </a:spcBef>
              <a:spcAft>
                <a:spcPts val="600"/>
              </a:spcAft>
            </a:pPr>
            <a:r>
              <a:rPr lang="en-GB" dirty="0"/>
              <a:t> </a:t>
            </a:r>
          </a:p>
          <a:p>
            <a:pPr marL="138113" lvl="1">
              <a:spcBef>
                <a:spcPts val="1176"/>
              </a:spcBef>
              <a:spcAft>
                <a:spcPts val="600"/>
              </a:spcAft>
            </a:pPr>
            <a:r>
              <a:rPr lang="en-GB" dirty="0"/>
              <a:t>Young men aged 25 to 29 are almost twice as likely than young women to have completed the school to work transition</a:t>
            </a:r>
          </a:p>
          <a:p>
            <a:pPr marL="138113" lvl="1">
              <a:spcBef>
                <a:spcPts val="1176"/>
              </a:spcBef>
              <a:spcAft>
                <a:spcPts val="600"/>
              </a:spcAft>
            </a:pPr>
            <a:endParaRPr lang="en-GB" dirty="0"/>
          </a:p>
          <a:p>
            <a:pPr marL="138113" lvl="1">
              <a:spcBef>
                <a:spcPts val="1176"/>
              </a:spcBef>
              <a:spcAft>
                <a:spcPts val="600"/>
              </a:spcAft>
            </a:pPr>
            <a:r>
              <a:rPr lang="en-GB" dirty="0"/>
              <a:t>In low- and middle- income countries, only 39% of 15-29 year olds with no or primary education are in formal employment, compared with 59% with some secondary education and 84% of those with post-secondary education.</a:t>
            </a:r>
          </a:p>
          <a:p>
            <a:pPr marL="138113" lvl="1">
              <a:spcBef>
                <a:spcPts val="1176"/>
              </a:spcBef>
              <a:spcAft>
                <a:spcPts val="600"/>
              </a:spcAft>
            </a:pPr>
            <a:endParaRPr lang="en-GB" dirty="0"/>
          </a:p>
          <a:p>
            <a:pPr marL="138113" lvl="1">
              <a:spcBef>
                <a:spcPts val="1176"/>
              </a:spcBef>
              <a:spcAft>
                <a:spcPts val="600"/>
              </a:spcAft>
            </a:pPr>
            <a:r>
              <a:rPr lang="en-GB" dirty="0"/>
              <a:t>Across more than 30 low- and middle- income countries, it takes an average of 7.8 months for a young woman to access her first form of work after completing education, compared with an average of 6.9 months for men</a:t>
            </a:r>
          </a:p>
          <a:p>
            <a:endParaRPr lang="en-US" dirty="0"/>
          </a:p>
          <a:p>
            <a:endParaRPr lang="en-US" dirty="0"/>
          </a:p>
        </p:txBody>
      </p:sp>
      <p:sp>
        <p:nvSpPr>
          <p:cNvPr id="4" name="Slide Number Placeholder 3"/>
          <p:cNvSpPr>
            <a:spLocks noGrp="1"/>
          </p:cNvSpPr>
          <p:nvPr>
            <p:ph type="sldNum" sz="quarter" idx="5"/>
          </p:nvPr>
        </p:nvSpPr>
        <p:spPr/>
        <p:txBody>
          <a:bodyPr/>
          <a:lstStyle/>
          <a:p>
            <a:fld id="{91049171-46D1-4E73-9EB0-A47C1371B87B}" type="slidenum">
              <a:rPr lang="en-GB" smtClean="0"/>
              <a:pPr/>
              <a:t>5</a:t>
            </a:fld>
            <a:endParaRPr lang="en-GB"/>
          </a:p>
        </p:txBody>
      </p:sp>
    </p:spTree>
    <p:extLst>
      <p:ext uri="{BB962C8B-B14F-4D97-AF65-F5344CB8AC3E}">
        <p14:creationId xmlns:p14="http://schemas.microsoft.com/office/powerpoint/2010/main" val="2962650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8113" lvl="1">
              <a:spcBef>
                <a:spcPts val="1176"/>
              </a:spcBef>
              <a:spcAft>
                <a:spcPts val="600"/>
              </a:spcAft>
            </a:pPr>
            <a:endParaRPr lang="en-GB" dirty="0"/>
          </a:p>
          <a:p>
            <a:pPr marL="138113" lvl="1">
              <a:spcBef>
                <a:spcPts val="1176"/>
              </a:spcBef>
              <a:spcAft>
                <a:spcPts val="600"/>
              </a:spcAft>
            </a:pPr>
            <a:r>
              <a:rPr lang="en-GB" dirty="0"/>
              <a:t>The ILO survey found that, for both men and women in the formal and informal sectors, wages are higher if levels of education are higher. </a:t>
            </a:r>
          </a:p>
          <a:p>
            <a:pPr marL="138113" lvl="1">
              <a:spcBef>
                <a:spcPts val="1176"/>
              </a:spcBef>
              <a:spcAft>
                <a:spcPts val="600"/>
              </a:spcAft>
            </a:pPr>
            <a:endParaRPr lang="en-GB" dirty="0"/>
          </a:p>
          <a:p>
            <a:pPr marL="138113" lvl="1">
              <a:spcBef>
                <a:spcPts val="1176"/>
              </a:spcBef>
              <a:spcAft>
                <a:spcPts val="600"/>
              </a:spcAft>
            </a:pPr>
            <a:r>
              <a:rPr lang="en-GB" dirty="0"/>
              <a:t>However, across all levels of education, wages are lower for women in the formal and informal sectors than for men, with women in the informal sector with no more than primary schooling being paid half of men in formal sector </a:t>
            </a:r>
          </a:p>
          <a:p>
            <a:endParaRPr lang="en-US" dirty="0"/>
          </a:p>
          <a:p>
            <a:r>
              <a:rPr lang="en-GB" dirty="0"/>
              <a:t>Amongst those surveyed in sub-Saharan Africa and Asia, 45% of those surveyed juggled three or more income-generating activities. </a:t>
            </a:r>
            <a:endParaRPr lang="en-US" dirty="0"/>
          </a:p>
        </p:txBody>
      </p:sp>
      <p:sp>
        <p:nvSpPr>
          <p:cNvPr id="4" name="Slide Number Placeholder 3"/>
          <p:cNvSpPr>
            <a:spLocks noGrp="1"/>
          </p:cNvSpPr>
          <p:nvPr>
            <p:ph type="sldNum" sz="quarter" idx="5"/>
          </p:nvPr>
        </p:nvSpPr>
        <p:spPr/>
        <p:txBody>
          <a:bodyPr/>
          <a:lstStyle/>
          <a:p>
            <a:fld id="{91049171-46D1-4E73-9EB0-A47C1371B87B}" type="slidenum">
              <a:rPr lang="en-GB" smtClean="0"/>
              <a:pPr/>
              <a:t>6</a:t>
            </a:fld>
            <a:endParaRPr lang="en-GB"/>
          </a:p>
        </p:txBody>
      </p:sp>
    </p:spTree>
    <p:extLst>
      <p:ext uri="{BB962C8B-B14F-4D97-AF65-F5344CB8AC3E}">
        <p14:creationId xmlns:p14="http://schemas.microsoft.com/office/powerpoint/2010/main" val="3302594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Early marriage, schooling and work:</a:t>
            </a:r>
          </a:p>
          <a:p>
            <a:r>
              <a:rPr lang="en-GB" dirty="0"/>
              <a:t>In sub-Saharan Africa, marrying at age 16 reduces the likelihood of completing secondary education by 7.8 percentage points. This subsequently limits girls’ ability to develop foundational and transferable skills. </a:t>
            </a:r>
          </a:p>
          <a:p>
            <a:r>
              <a:rPr lang="en-GB" dirty="0"/>
              <a:t>Gender gaps in parents’ and children’s aspirations for education and livelihoods start appearing between middle childhood and early adolescence, in many cases due to expectations about the role of women in society. </a:t>
            </a:r>
          </a:p>
          <a:p>
            <a:endParaRPr lang="en-GB" dirty="0"/>
          </a:p>
          <a:p>
            <a:r>
              <a:rPr lang="en-GB" dirty="0"/>
              <a:t>ILO survey - 84% of young fathers in work, but less than 50% of young mothers in work</a:t>
            </a:r>
          </a:p>
          <a:p>
            <a:endParaRPr lang="en-GB" dirty="0"/>
          </a:p>
          <a:p>
            <a:r>
              <a:rPr lang="en-GB" dirty="0"/>
              <a:t>Discriminatory inheritance laws, which deny access to assets such as land or property, are widespread and limit girls’ opportunities to earn a livelihood. Additionally, young women face discrimination when seeking access to finance, resources, assets and support services that are crucial to creating and expanding small enterprises. </a:t>
            </a:r>
            <a:endParaRPr lang="en-US" dirty="0"/>
          </a:p>
        </p:txBody>
      </p:sp>
      <p:sp>
        <p:nvSpPr>
          <p:cNvPr id="4" name="Slide Number Placeholder 3"/>
          <p:cNvSpPr>
            <a:spLocks noGrp="1"/>
          </p:cNvSpPr>
          <p:nvPr>
            <p:ph type="sldNum" sz="quarter" idx="5"/>
          </p:nvPr>
        </p:nvSpPr>
        <p:spPr/>
        <p:txBody>
          <a:bodyPr/>
          <a:lstStyle/>
          <a:p>
            <a:fld id="{91049171-46D1-4E73-9EB0-A47C1371B87B}" type="slidenum">
              <a:rPr lang="en-GB" smtClean="0"/>
              <a:pPr/>
              <a:t>7</a:t>
            </a:fld>
            <a:endParaRPr lang="en-GB"/>
          </a:p>
        </p:txBody>
      </p:sp>
    </p:spTree>
    <p:extLst>
      <p:ext uri="{BB962C8B-B14F-4D97-AF65-F5344CB8AC3E}">
        <p14:creationId xmlns:p14="http://schemas.microsoft.com/office/powerpoint/2010/main" val="246528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049171-46D1-4E73-9EB0-A47C1371B87B}" type="slidenum">
              <a:rPr lang="en-GB" smtClean="0"/>
              <a:pPr/>
              <a:t>8</a:t>
            </a:fld>
            <a:endParaRPr lang="en-GB"/>
          </a:p>
        </p:txBody>
      </p:sp>
    </p:spTree>
    <p:extLst>
      <p:ext uri="{BB962C8B-B14F-4D97-AF65-F5344CB8AC3E}">
        <p14:creationId xmlns:p14="http://schemas.microsoft.com/office/powerpoint/2010/main" val="326293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049171-46D1-4E73-9EB0-A47C1371B87B}" type="slidenum">
              <a:rPr lang="en-GB" smtClean="0"/>
              <a:pPr/>
              <a:t>9</a:t>
            </a:fld>
            <a:endParaRPr lang="en-GB"/>
          </a:p>
        </p:txBody>
      </p:sp>
    </p:spTree>
    <p:extLst>
      <p:ext uri="{BB962C8B-B14F-4D97-AF65-F5344CB8AC3E}">
        <p14:creationId xmlns:p14="http://schemas.microsoft.com/office/powerpoint/2010/main" val="2701168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916833"/>
            <a:ext cx="7772400" cy="1470025"/>
          </a:xfrm>
        </p:spPr>
        <p:txBody>
          <a:bodyPr>
            <a:normAutofit/>
          </a:bodyPr>
          <a:lstStyle>
            <a:lvl1pPr>
              <a:defRPr sz="4400" b="1">
                <a:latin typeface="+mj-lt"/>
              </a:defRPr>
            </a:lvl1pPr>
          </a:lstStyle>
          <a:p>
            <a:r>
              <a:rPr lang="en-US" dirty="0"/>
              <a:t>Click to add title</a:t>
            </a:r>
            <a:endParaRPr lang="en-GB" dirty="0"/>
          </a:p>
        </p:txBody>
      </p:sp>
      <p:sp>
        <p:nvSpPr>
          <p:cNvPr id="3" name="Subtitle 2"/>
          <p:cNvSpPr>
            <a:spLocks noGrp="1"/>
          </p:cNvSpPr>
          <p:nvPr>
            <p:ph type="subTitle" idx="1" hasCustomPrompt="1"/>
          </p:nvPr>
        </p:nvSpPr>
        <p:spPr>
          <a:xfrm>
            <a:off x="1371600" y="3717032"/>
            <a:ext cx="6400800" cy="1752600"/>
          </a:xfrm>
        </p:spPr>
        <p:txBody>
          <a:bodyPr>
            <a:normAutofit/>
          </a:bodyPr>
          <a:lstStyle>
            <a:lvl1pPr marL="0" indent="0" algn="ctr">
              <a:buNone/>
              <a:defRPr sz="3200">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endParaRPr lang="en-GB" dirty="0"/>
          </a:p>
        </p:txBody>
      </p:sp>
      <p:sp>
        <p:nvSpPr>
          <p:cNvPr id="6" name="Slide Number Placeholder 5"/>
          <p:cNvSpPr>
            <a:spLocks noGrp="1"/>
          </p:cNvSpPr>
          <p:nvPr>
            <p:ph type="sldNum" sz="quarter" idx="12"/>
          </p:nvPr>
        </p:nvSpPr>
        <p:spPr/>
        <p:txBody>
          <a:bodyPr/>
          <a:lstStyle/>
          <a:p>
            <a:fld id="{8507F835-019F-4F67-A7B0-0680F13E25E8}" type="slidenum">
              <a:rPr lang="en-GB" smtClean="0"/>
              <a:pPr/>
              <a:t>‹#›</a:t>
            </a:fld>
            <a:endParaRPr lang="en-GB"/>
          </a:p>
        </p:txBody>
      </p:sp>
      <p:pic>
        <p:nvPicPr>
          <p:cNvPr id="9" name="Picture 3" descr="REAL logo transparent copy"/>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67145" y="340096"/>
            <a:ext cx="1296144" cy="730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descr="FacultyLogo_forPosters_65mm"/>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332656"/>
            <a:ext cx="2024465" cy="1008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9" name="Group 18"/>
          <p:cNvGrpSpPr/>
          <p:nvPr userDrawn="1"/>
        </p:nvGrpSpPr>
        <p:grpSpPr>
          <a:xfrm>
            <a:off x="-15944" y="4869160"/>
            <a:ext cx="9159944" cy="2016224"/>
            <a:chOff x="-15944" y="4869160"/>
            <a:chExt cx="9159944" cy="2016224"/>
          </a:xfrm>
        </p:grpSpPr>
        <p:sp>
          <p:nvSpPr>
            <p:cNvPr id="17" name="Rectangle 16"/>
            <p:cNvSpPr/>
            <p:nvPr userDrawn="1"/>
          </p:nvSpPr>
          <p:spPr>
            <a:xfrm>
              <a:off x="-15944" y="5544616"/>
              <a:ext cx="8908424" cy="980728"/>
            </a:xfrm>
            <a:prstGeom prst="rect">
              <a:avLst/>
            </a:prstGeom>
            <a:solidFill>
              <a:srgbClr val="F3B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p:cNvSpPr/>
            <p:nvPr userDrawn="1"/>
          </p:nvSpPr>
          <p:spPr>
            <a:xfrm flipH="1">
              <a:off x="1763688" y="4869160"/>
              <a:ext cx="7380312" cy="2016224"/>
            </a:xfrm>
            <a:prstGeom prst="triangle">
              <a:avLst>
                <a:gd name="adj" fmla="val 0"/>
              </a:avLst>
            </a:prstGeom>
            <a:solidFill>
              <a:srgbClr val="901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userDrawn="1"/>
          </p:nvSpPr>
          <p:spPr>
            <a:xfrm>
              <a:off x="-15944" y="5544616"/>
              <a:ext cx="4804260" cy="1340768"/>
            </a:xfrm>
            <a:prstGeom prst="triangle">
              <a:avLst>
                <a:gd name="adj" fmla="val 0"/>
              </a:avLst>
            </a:prstGeom>
            <a:solidFill>
              <a:srgbClr val="D60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Isosceles Triangle 17"/>
            <p:cNvSpPr/>
            <p:nvPr userDrawn="1"/>
          </p:nvSpPr>
          <p:spPr>
            <a:xfrm>
              <a:off x="2123728" y="6093296"/>
              <a:ext cx="7020272" cy="792088"/>
            </a:xfrm>
            <a:prstGeom prst="triangle">
              <a:avLst>
                <a:gd name="adj" fmla="val 100000"/>
              </a:avLst>
            </a:prstGeom>
            <a:solidFill>
              <a:srgbClr val="EA7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53001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4" name="Isosceles Triangle 13"/>
          <p:cNvSpPr/>
          <p:nvPr userDrawn="1"/>
        </p:nvSpPr>
        <p:spPr>
          <a:xfrm>
            <a:off x="3059832" y="6453336"/>
            <a:ext cx="6084168" cy="404664"/>
          </a:xfrm>
          <a:prstGeom prst="triangle">
            <a:avLst>
              <a:gd name="adj" fmla="val 100000"/>
            </a:avLst>
          </a:prstGeom>
          <a:solidFill>
            <a:srgbClr val="F3B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FacultyLogo_forPosters_65mm"/>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504" y="5849888"/>
            <a:ext cx="2024465" cy="1008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3" descr="REAL logo transparent copy"/>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1760" y="5939029"/>
            <a:ext cx="1296144" cy="730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userDrawn="1">
            <p:ph type="title" hasCustomPrompt="1"/>
          </p:nvPr>
        </p:nvSpPr>
        <p:spPr>
          <a:xfrm>
            <a:off x="243280" y="188640"/>
            <a:ext cx="8649201" cy="994123"/>
          </a:xfrm>
        </p:spPr>
        <p:txBody>
          <a:bodyPr>
            <a:normAutofit/>
          </a:bodyPr>
          <a:lstStyle>
            <a:lvl1pPr>
              <a:defRPr sz="3600" b="1">
                <a:latin typeface="+mj-lt"/>
              </a:defRPr>
            </a:lvl1pPr>
          </a:lstStyle>
          <a:p>
            <a:r>
              <a:rPr lang="en-US" dirty="0"/>
              <a:t>Click to add slide title</a:t>
            </a:r>
            <a:endParaRPr lang="en-GB" dirty="0"/>
          </a:p>
        </p:txBody>
      </p:sp>
      <p:sp>
        <p:nvSpPr>
          <p:cNvPr id="6" name="Slide Number Placeholder 5"/>
          <p:cNvSpPr>
            <a:spLocks noGrp="1"/>
          </p:cNvSpPr>
          <p:nvPr userDrawn="1">
            <p:ph type="sldNum" sz="quarter" idx="12"/>
          </p:nvPr>
        </p:nvSpPr>
        <p:spPr>
          <a:xfrm>
            <a:off x="6830888" y="6520260"/>
            <a:ext cx="2133600" cy="365125"/>
          </a:xfrm>
        </p:spPr>
        <p:txBody>
          <a:bodyPr/>
          <a:lstStyle/>
          <a:p>
            <a:fld id="{8507F835-019F-4F67-A7B0-0680F13E25E8}" type="slidenum">
              <a:rPr lang="en-GB" smtClean="0"/>
              <a:pPr/>
              <a:t>‹#›</a:t>
            </a:fld>
            <a:endParaRPr lang="en-GB"/>
          </a:p>
        </p:txBody>
      </p:sp>
      <p:sp>
        <p:nvSpPr>
          <p:cNvPr id="3" name="Content Placeholder 2"/>
          <p:cNvSpPr>
            <a:spLocks noGrp="1"/>
          </p:cNvSpPr>
          <p:nvPr userDrawn="1">
            <p:ph idx="1"/>
          </p:nvPr>
        </p:nvSpPr>
        <p:spPr>
          <a:xfrm>
            <a:off x="251520" y="1268761"/>
            <a:ext cx="8640960" cy="4608513"/>
          </a:xfrm>
        </p:spPr>
        <p:txBody>
          <a:bodyPr>
            <a:normAutofit/>
          </a:bodyPr>
          <a:lstStyle>
            <a:lvl1pPr marL="0" indent="0">
              <a:buNone/>
              <a:defRPr sz="2800">
                <a:latin typeface="+mn-lt"/>
              </a:defRPr>
            </a:lvl1pPr>
            <a:lvl2pPr marL="457200" indent="0">
              <a:buNone/>
              <a:defRPr sz="2400">
                <a:latin typeface="+mn-lt"/>
              </a:defRPr>
            </a:lvl2pPr>
            <a:lvl3pPr marL="914400" indent="0">
              <a:buNone/>
              <a:defRPr sz="2000">
                <a:latin typeface="+mn-lt"/>
              </a:defRPr>
            </a:lvl3pPr>
            <a:lvl4pPr marL="1371600" indent="0">
              <a:buNone/>
              <a:defRPr sz="1800">
                <a:latin typeface="+mn-lt"/>
              </a:defRPr>
            </a:lvl4pPr>
            <a:lvl5pPr marL="1828800" indent="0">
              <a:buNone/>
              <a:defRPr sz="18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39976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717033"/>
            <a:ext cx="7772400" cy="1080120"/>
          </a:xfrm>
        </p:spPr>
        <p:txBody>
          <a:bodyPr anchor="t">
            <a:normAutofit/>
          </a:bodyPr>
          <a:lstStyle>
            <a:lvl1pPr algn="l">
              <a:defRPr sz="3600" b="1" cap="none">
                <a:latin typeface="+mj-lt"/>
              </a:defRPr>
            </a:lvl1pPr>
          </a:lstStyle>
          <a:p>
            <a:r>
              <a:rPr lang="en-US" dirty="0"/>
              <a:t>Click to add section title</a:t>
            </a:r>
            <a:endParaRPr lang="en-GB" dirty="0"/>
          </a:p>
        </p:txBody>
      </p:sp>
      <p:grpSp>
        <p:nvGrpSpPr>
          <p:cNvPr id="7" name="Group 6"/>
          <p:cNvGrpSpPr/>
          <p:nvPr userDrawn="1"/>
        </p:nvGrpSpPr>
        <p:grpSpPr>
          <a:xfrm>
            <a:off x="-7972" y="4841776"/>
            <a:ext cx="9159944" cy="2016224"/>
            <a:chOff x="-15944" y="4869160"/>
            <a:chExt cx="9159944" cy="2016224"/>
          </a:xfrm>
        </p:grpSpPr>
        <p:sp>
          <p:nvSpPr>
            <p:cNvPr id="8" name="Rectangle 7"/>
            <p:cNvSpPr/>
            <p:nvPr userDrawn="1"/>
          </p:nvSpPr>
          <p:spPr>
            <a:xfrm>
              <a:off x="-15944" y="5544616"/>
              <a:ext cx="8908424" cy="980728"/>
            </a:xfrm>
            <a:prstGeom prst="rect">
              <a:avLst/>
            </a:prstGeom>
            <a:solidFill>
              <a:srgbClr val="F3B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userDrawn="1"/>
          </p:nvSpPr>
          <p:spPr>
            <a:xfrm flipH="1">
              <a:off x="1763688" y="4869160"/>
              <a:ext cx="7380312" cy="2016224"/>
            </a:xfrm>
            <a:prstGeom prst="triangle">
              <a:avLst>
                <a:gd name="adj" fmla="val 0"/>
              </a:avLst>
            </a:prstGeom>
            <a:solidFill>
              <a:srgbClr val="901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p:cNvSpPr/>
            <p:nvPr userDrawn="1"/>
          </p:nvSpPr>
          <p:spPr>
            <a:xfrm>
              <a:off x="-15944" y="5544616"/>
              <a:ext cx="4804260" cy="1340768"/>
            </a:xfrm>
            <a:prstGeom prst="triangle">
              <a:avLst>
                <a:gd name="adj" fmla="val 0"/>
              </a:avLst>
            </a:prstGeom>
            <a:solidFill>
              <a:srgbClr val="D60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userDrawn="1"/>
          </p:nvSpPr>
          <p:spPr>
            <a:xfrm>
              <a:off x="2123728" y="6093296"/>
              <a:ext cx="7020272" cy="792088"/>
            </a:xfrm>
            <a:prstGeom prst="triangle">
              <a:avLst>
                <a:gd name="adj" fmla="val 100000"/>
              </a:avLst>
            </a:prstGeom>
            <a:solidFill>
              <a:srgbClr val="EA7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Slide Number Placeholder 5"/>
          <p:cNvSpPr>
            <a:spLocks noGrp="1"/>
          </p:cNvSpPr>
          <p:nvPr>
            <p:ph type="sldNum" sz="quarter" idx="12"/>
          </p:nvPr>
        </p:nvSpPr>
        <p:spPr/>
        <p:txBody>
          <a:bodyPr/>
          <a:lstStyle/>
          <a:p>
            <a:fld id="{8507F835-019F-4F67-A7B0-0680F13E25E8}" type="slidenum">
              <a:rPr lang="en-GB" smtClean="0"/>
              <a:pPr/>
              <a:t>‹#›</a:t>
            </a:fld>
            <a:endParaRPr lang="en-GB"/>
          </a:p>
        </p:txBody>
      </p:sp>
      <p:sp>
        <p:nvSpPr>
          <p:cNvPr id="3" name="Text Placeholder 2"/>
          <p:cNvSpPr>
            <a:spLocks noGrp="1"/>
          </p:cNvSpPr>
          <p:nvPr>
            <p:ph type="body" idx="1" hasCustomPrompt="1"/>
          </p:nvPr>
        </p:nvSpPr>
        <p:spPr>
          <a:xfrm>
            <a:off x="722313" y="4797153"/>
            <a:ext cx="7772400" cy="780107"/>
          </a:xfrm>
        </p:spPr>
        <p:txBody>
          <a:bodyPr anchor="t">
            <a:normAutofit/>
          </a:bodyPr>
          <a:lstStyle>
            <a:lvl1pPr marL="0" indent="0">
              <a:buNone/>
              <a:defRPr sz="2800" baseline="0">
                <a:solidFill>
                  <a:schemeClr val="tx1">
                    <a:tint val="7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section subtitle</a:t>
            </a:r>
          </a:p>
        </p:txBody>
      </p:sp>
    </p:spTree>
    <p:extLst>
      <p:ext uri="{BB962C8B-B14F-4D97-AF65-F5344CB8AC3E}">
        <p14:creationId xmlns:p14="http://schemas.microsoft.com/office/powerpoint/2010/main" val="2988307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507F835-019F-4F67-A7B0-0680F13E25E8}" type="slidenum">
              <a:rPr lang="en-GB" smtClean="0"/>
              <a:pPr/>
              <a:t>‹#›</a:t>
            </a:fld>
            <a:endParaRPr lang="en-GB"/>
          </a:p>
        </p:txBody>
      </p:sp>
      <p:sp>
        <p:nvSpPr>
          <p:cNvPr id="13" name="Isosceles Triangle 12"/>
          <p:cNvSpPr/>
          <p:nvPr userDrawn="1"/>
        </p:nvSpPr>
        <p:spPr>
          <a:xfrm flipV="1">
            <a:off x="-4181" y="0"/>
            <a:ext cx="9152362" cy="1124744"/>
          </a:xfrm>
          <a:prstGeom prst="triangle">
            <a:avLst>
              <a:gd name="adj" fmla="val 0"/>
            </a:avLst>
          </a:prstGeom>
          <a:solidFill>
            <a:srgbClr val="F3B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p:cNvGrpSpPr/>
          <p:nvPr userDrawn="1"/>
        </p:nvGrpSpPr>
        <p:grpSpPr>
          <a:xfrm>
            <a:off x="0" y="5417840"/>
            <a:ext cx="9144000" cy="1440160"/>
            <a:chOff x="-15944" y="4869160"/>
            <a:chExt cx="9159944" cy="2016224"/>
          </a:xfrm>
        </p:grpSpPr>
        <p:sp>
          <p:nvSpPr>
            <p:cNvPr id="8" name="Rectangle 7"/>
            <p:cNvSpPr/>
            <p:nvPr userDrawn="1"/>
          </p:nvSpPr>
          <p:spPr>
            <a:xfrm>
              <a:off x="-15944" y="5544616"/>
              <a:ext cx="8908424" cy="980728"/>
            </a:xfrm>
            <a:prstGeom prst="rect">
              <a:avLst/>
            </a:prstGeom>
            <a:solidFill>
              <a:srgbClr val="F3B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userDrawn="1"/>
          </p:nvSpPr>
          <p:spPr>
            <a:xfrm flipH="1">
              <a:off x="1763688" y="4869160"/>
              <a:ext cx="7380312" cy="2016224"/>
            </a:xfrm>
            <a:prstGeom prst="triangle">
              <a:avLst>
                <a:gd name="adj" fmla="val 0"/>
              </a:avLst>
            </a:prstGeom>
            <a:solidFill>
              <a:srgbClr val="901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p:cNvSpPr/>
            <p:nvPr userDrawn="1"/>
          </p:nvSpPr>
          <p:spPr>
            <a:xfrm>
              <a:off x="-15944" y="5544616"/>
              <a:ext cx="4804260" cy="1340768"/>
            </a:xfrm>
            <a:prstGeom prst="triangle">
              <a:avLst>
                <a:gd name="adj" fmla="val 0"/>
              </a:avLst>
            </a:prstGeom>
            <a:solidFill>
              <a:srgbClr val="D60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userDrawn="1"/>
          </p:nvSpPr>
          <p:spPr>
            <a:xfrm>
              <a:off x="2123728" y="6093296"/>
              <a:ext cx="7020272" cy="792088"/>
            </a:xfrm>
            <a:prstGeom prst="triangle">
              <a:avLst>
                <a:gd name="adj" fmla="val 100000"/>
              </a:avLst>
            </a:prstGeom>
            <a:solidFill>
              <a:srgbClr val="EA7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p:cNvSpPr/>
          <p:nvPr userDrawn="1"/>
        </p:nvSpPr>
        <p:spPr>
          <a:xfrm>
            <a:off x="0" y="5412715"/>
            <a:ext cx="9144000" cy="1445285"/>
          </a:xfrm>
          <a:prstGeom prst="rect">
            <a:avLst/>
          </a:prstGeom>
          <a:solidFill>
            <a:srgbClr val="FFFFFF">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0" y="0"/>
            <a:ext cx="9144000" cy="1124744"/>
          </a:xfrm>
          <a:prstGeom prst="rect">
            <a:avLst/>
          </a:prstGeom>
          <a:solidFill>
            <a:srgbClr val="FFFFFF">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normAutofit/>
          </a:bodyPr>
          <a:lstStyle>
            <a:lvl1pPr>
              <a:defRPr sz="3800" b="1" baseline="0"/>
            </a:lvl1pPr>
          </a:lstStyle>
          <a:p>
            <a:r>
              <a:rPr lang="en-US" dirty="0"/>
              <a:t>Click to add slide title</a:t>
            </a:r>
            <a:endParaRPr lang="en-GB" dirty="0"/>
          </a:p>
        </p:txBody>
      </p:sp>
      <p:sp>
        <p:nvSpPr>
          <p:cNvPr id="14" name="Slide Number Placeholder 3"/>
          <p:cNvSpPr txBox="1">
            <a:spLocks/>
          </p:cNvSpPr>
          <p:nvPr userDrawn="1"/>
        </p:nvSpPr>
        <p:spPr>
          <a:xfrm>
            <a:off x="6758880" y="637624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07F835-019F-4F67-A7B0-0680F13E25E8}" type="slidenum">
              <a:rPr lang="en-GB" smtClean="0"/>
              <a:pPr/>
              <a:t>‹#›</a:t>
            </a:fld>
            <a:endParaRPr lang="en-GB" dirty="0"/>
          </a:p>
        </p:txBody>
      </p:sp>
    </p:spTree>
    <p:extLst>
      <p:ext uri="{BB962C8B-B14F-4D97-AF65-F5344CB8AC3E}">
        <p14:creationId xmlns:p14="http://schemas.microsoft.com/office/powerpoint/2010/main" val="2388452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7" name="Group 6"/>
          <p:cNvGrpSpPr/>
          <p:nvPr userDrawn="1"/>
        </p:nvGrpSpPr>
        <p:grpSpPr>
          <a:xfrm>
            <a:off x="0" y="5417840"/>
            <a:ext cx="9144000" cy="1440160"/>
            <a:chOff x="-15944" y="4869160"/>
            <a:chExt cx="9159944" cy="2016224"/>
          </a:xfrm>
        </p:grpSpPr>
        <p:sp>
          <p:nvSpPr>
            <p:cNvPr id="8" name="Rectangle 7"/>
            <p:cNvSpPr/>
            <p:nvPr userDrawn="1"/>
          </p:nvSpPr>
          <p:spPr>
            <a:xfrm>
              <a:off x="-15944" y="5544616"/>
              <a:ext cx="8908424" cy="980728"/>
            </a:xfrm>
            <a:prstGeom prst="rect">
              <a:avLst/>
            </a:prstGeom>
            <a:solidFill>
              <a:srgbClr val="F3B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userDrawn="1"/>
          </p:nvSpPr>
          <p:spPr>
            <a:xfrm flipH="1">
              <a:off x="1763688" y="4869160"/>
              <a:ext cx="7380312" cy="2016224"/>
            </a:xfrm>
            <a:prstGeom prst="triangle">
              <a:avLst>
                <a:gd name="adj" fmla="val 0"/>
              </a:avLst>
            </a:prstGeom>
            <a:solidFill>
              <a:srgbClr val="901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p:cNvSpPr/>
            <p:nvPr userDrawn="1"/>
          </p:nvSpPr>
          <p:spPr>
            <a:xfrm>
              <a:off x="-15944" y="5544616"/>
              <a:ext cx="4804260" cy="1340768"/>
            </a:xfrm>
            <a:prstGeom prst="triangle">
              <a:avLst>
                <a:gd name="adj" fmla="val 0"/>
              </a:avLst>
            </a:prstGeom>
            <a:solidFill>
              <a:srgbClr val="D60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userDrawn="1"/>
          </p:nvSpPr>
          <p:spPr>
            <a:xfrm>
              <a:off x="2123728" y="6093296"/>
              <a:ext cx="7020272" cy="792088"/>
            </a:xfrm>
            <a:prstGeom prst="triangle">
              <a:avLst>
                <a:gd name="adj" fmla="val 100000"/>
              </a:avLst>
            </a:prstGeom>
            <a:solidFill>
              <a:srgbClr val="EA7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p:cNvSpPr/>
          <p:nvPr userDrawn="1"/>
        </p:nvSpPr>
        <p:spPr>
          <a:xfrm>
            <a:off x="0" y="5412715"/>
            <a:ext cx="9144000" cy="1445285"/>
          </a:xfrm>
          <a:prstGeom prst="rect">
            <a:avLst/>
          </a:prstGeom>
          <a:solidFill>
            <a:srgbClr val="FFFFFF">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p:cNvSpPr/>
          <p:nvPr userDrawn="1"/>
        </p:nvSpPr>
        <p:spPr>
          <a:xfrm flipV="1">
            <a:off x="-4181" y="0"/>
            <a:ext cx="9152362" cy="1124744"/>
          </a:xfrm>
          <a:prstGeom prst="triangle">
            <a:avLst>
              <a:gd name="adj" fmla="val 0"/>
            </a:avLst>
          </a:prstGeom>
          <a:solidFill>
            <a:srgbClr val="F3B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0" y="0"/>
            <a:ext cx="9144000" cy="1124744"/>
          </a:xfrm>
          <a:prstGeom prst="rect">
            <a:avLst/>
          </a:prstGeom>
          <a:solidFill>
            <a:srgbClr val="FFFFFF">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txBox="1">
            <a:spLocks/>
          </p:cNvSpPr>
          <p:nvPr userDrawn="1"/>
        </p:nvSpPr>
        <p:spPr>
          <a:xfrm>
            <a:off x="6758880" y="637624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07F835-019F-4F67-A7B0-0680F13E25E8}" type="slidenum">
              <a:rPr lang="en-GB" smtClean="0"/>
              <a:pPr/>
              <a:t>‹#›</a:t>
            </a:fld>
            <a:endParaRPr lang="en-GB" dirty="0"/>
          </a:p>
        </p:txBody>
      </p:sp>
    </p:spTree>
    <p:extLst>
      <p:ext uri="{BB962C8B-B14F-4D97-AF65-F5344CB8AC3E}">
        <p14:creationId xmlns:p14="http://schemas.microsoft.com/office/powerpoint/2010/main" val="3715815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4699" y="274637"/>
            <a:ext cx="8647781" cy="994123"/>
          </a:xfrm>
          <a:prstGeom prst="rect">
            <a:avLst/>
          </a:prstGeom>
        </p:spPr>
        <p:txBody>
          <a:bodyPr vert="horz" lIns="0" tIns="0" rIns="0" bIns="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251520" y="1484786"/>
            <a:ext cx="8640960" cy="44644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675888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07F835-019F-4F67-A7B0-0680F13E25E8}" type="slidenum">
              <a:rPr lang="en-GB" smtClean="0"/>
              <a:pPr/>
              <a:t>‹#›</a:t>
            </a:fld>
            <a:endParaRPr lang="en-GB"/>
          </a:p>
        </p:txBody>
      </p:sp>
    </p:spTree>
    <p:extLst>
      <p:ext uri="{BB962C8B-B14F-4D97-AF65-F5344CB8AC3E}">
        <p14:creationId xmlns:p14="http://schemas.microsoft.com/office/powerpoint/2010/main" val="2664858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hf hdr="0" ftr="0" dt="0"/>
  <p:txStyles>
    <p:titleStyle>
      <a:lvl1pPr algn="ctr" defTabSz="914400" rtl="0" eaLnBrk="1" latinLnBrk="0" hangingPunct="1">
        <a:spcBef>
          <a:spcPct val="0"/>
        </a:spcBef>
        <a:buNone/>
        <a:defRPr sz="3400" kern="1200">
          <a:solidFill>
            <a:schemeClr val="tx1"/>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816"/>
            <a:ext cx="7772400" cy="1800199"/>
          </a:xfrm>
        </p:spPr>
        <p:txBody>
          <a:bodyPr>
            <a:noAutofit/>
          </a:bodyPr>
          <a:lstStyle/>
          <a:p>
            <a:br>
              <a:rPr lang="en-GB" dirty="0">
                <a:solidFill>
                  <a:srgbClr val="C00000"/>
                </a:solidFill>
              </a:rPr>
            </a:br>
            <a:r>
              <a:rPr lang="en-GB" dirty="0">
                <a:solidFill>
                  <a:srgbClr val="C00000"/>
                </a:solidFill>
              </a:rPr>
              <a:t>School to work transitions for adolescent girls</a:t>
            </a:r>
          </a:p>
        </p:txBody>
      </p:sp>
      <p:sp>
        <p:nvSpPr>
          <p:cNvPr id="3" name="Subtitle 2"/>
          <p:cNvSpPr>
            <a:spLocks noGrp="1"/>
          </p:cNvSpPr>
          <p:nvPr>
            <p:ph type="subTitle" idx="1"/>
          </p:nvPr>
        </p:nvSpPr>
        <p:spPr>
          <a:xfrm>
            <a:off x="323528" y="3605757"/>
            <a:ext cx="7923112" cy="1752600"/>
          </a:xfrm>
        </p:spPr>
        <p:txBody>
          <a:bodyPr anchor="ctr">
            <a:normAutofit fontScale="92500"/>
          </a:bodyPr>
          <a:lstStyle/>
          <a:p>
            <a:endParaRPr lang="en-GB" sz="2400" dirty="0"/>
          </a:p>
          <a:p>
            <a:r>
              <a:rPr lang="en-GB" sz="2400" dirty="0"/>
              <a:t>Professor Pauline Rose</a:t>
            </a:r>
          </a:p>
          <a:p>
            <a:r>
              <a:rPr lang="en-GB" sz="2400" dirty="0"/>
              <a:t>Director, Research for Equitable Access and Learning (REAL) Centre</a:t>
            </a:r>
          </a:p>
          <a:p>
            <a:r>
              <a:rPr lang="en-GB" sz="2400" dirty="0"/>
              <a:t>University of Cambridge</a:t>
            </a:r>
          </a:p>
        </p:txBody>
      </p:sp>
    </p:spTree>
    <p:extLst>
      <p:ext uri="{BB962C8B-B14F-4D97-AF65-F5344CB8AC3E}">
        <p14:creationId xmlns:p14="http://schemas.microsoft.com/office/powerpoint/2010/main" val="128581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10EAB5-5741-6840-B7BA-DBD925EA499B}"/>
              </a:ext>
            </a:extLst>
          </p:cNvPr>
          <p:cNvSpPr>
            <a:spLocks noGrp="1"/>
          </p:cNvSpPr>
          <p:nvPr>
            <p:ph type="sldNum" sz="quarter" idx="12"/>
          </p:nvPr>
        </p:nvSpPr>
        <p:spPr/>
        <p:txBody>
          <a:bodyPr/>
          <a:lstStyle/>
          <a:p>
            <a:fld id="{8507F835-019F-4F67-A7B0-0680F13E25E8}" type="slidenum">
              <a:rPr lang="en-GB" smtClean="0"/>
              <a:pPr/>
              <a:t>10</a:t>
            </a:fld>
            <a:endParaRPr lang="en-GB"/>
          </a:p>
        </p:txBody>
      </p:sp>
      <p:pic>
        <p:nvPicPr>
          <p:cNvPr id="8" name="Content Placeholder 7">
            <a:extLst>
              <a:ext uri="{FF2B5EF4-FFF2-40B4-BE49-F238E27FC236}">
                <a16:creationId xmlns:a16="http://schemas.microsoft.com/office/drawing/2014/main" id="{3A500228-541C-4D49-9768-52E2452FCEAD}"/>
              </a:ext>
            </a:extLst>
          </p:cNvPr>
          <p:cNvPicPr>
            <a:picLocks noGrp="1" noChangeAspect="1"/>
          </p:cNvPicPr>
          <p:nvPr>
            <p:ph idx="1"/>
          </p:nvPr>
        </p:nvPicPr>
        <p:blipFill>
          <a:blip r:embed="rId2"/>
          <a:stretch>
            <a:fillRect/>
          </a:stretch>
        </p:blipFill>
        <p:spPr>
          <a:xfrm>
            <a:off x="1547664" y="641562"/>
            <a:ext cx="6065679" cy="5878698"/>
          </a:xfrm>
          <a:prstGeom prst="rect">
            <a:avLst/>
          </a:prstGeom>
        </p:spPr>
      </p:pic>
    </p:spTree>
    <p:extLst>
      <p:ext uri="{BB962C8B-B14F-4D97-AF65-F5344CB8AC3E}">
        <p14:creationId xmlns:p14="http://schemas.microsoft.com/office/powerpoint/2010/main" val="2105304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145C43-BA4B-5642-BDC7-354619D5FF05}"/>
              </a:ext>
            </a:extLst>
          </p:cNvPr>
          <p:cNvSpPr>
            <a:spLocks noGrp="1"/>
          </p:cNvSpPr>
          <p:nvPr>
            <p:ph type="sldNum" sz="quarter" idx="12"/>
          </p:nvPr>
        </p:nvSpPr>
        <p:spPr/>
        <p:txBody>
          <a:bodyPr/>
          <a:lstStyle/>
          <a:p>
            <a:fld id="{8507F835-019F-4F67-A7B0-0680F13E25E8}" type="slidenum">
              <a:rPr lang="en-GB" smtClean="0"/>
              <a:pPr/>
              <a:t>11</a:t>
            </a:fld>
            <a:endParaRPr lang="en-GB"/>
          </a:p>
        </p:txBody>
      </p:sp>
      <p:pic>
        <p:nvPicPr>
          <p:cNvPr id="8" name="Content Placeholder 6">
            <a:extLst>
              <a:ext uri="{FF2B5EF4-FFF2-40B4-BE49-F238E27FC236}">
                <a16:creationId xmlns:a16="http://schemas.microsoft.com/office/drawing/2014/main" id="{69E1DB66-861A-4C47-AE61-741DBFEA5858}"/>
              </a:ext>
            </a:extLst>
          </p:cNvPr>
          <p:cNvPicPr>
            <a:picLocks noGrp="1" noChangeAspect="1"/>
          </p:cNvPicPr>
          <p:nvPr>
            <p:ph idx="1"/>
          </p:nvPr>
        </p:nvPicPr>
        <p:blipFill>
          <a:blip r:embed="rId2"/>
          <a:stretch>
            <a:fillRect/>
          </a:stretch>
        </p:blipFill>
        <p:spPr>
          <a:xfrm>
            <a:off x="1403648" y="620688"/>
            <a:ext cx="6142339" cy="6087822"/>
          </a:xfrm>
        </p:spPr>
      </p:pic>
    </p:spTree>
    <p:extLst>
      <p:ext uri="{BB962C8B-B14F-4D97-AF65-F5344CB8AC3E}">
        <p14:creationId xmlns:p14="http://schemas.microsoft.com/office/powerpoint/2010/main" val="3482419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Skills for livelihood opportunities</a:t>
            </a:r>
          </a:p>
        </p:txBody>
      </p:sp>
      <p:sp>
        <p:nvSpPr>
          <p:cNvPr id="3" name="Slide Number Placeholder 2"/>
          <p:cNvSpPr>
            <a:spLocks noGrp="1"/>
          </p:cNvSpPr>
          <p:nvPr>
            <p:ph type="sldNum" sz="quarter" idx="12"/>
          </p:nvPr>
        </p:nvSpPr>
        <p:spPr/>
        <p:txBody>
          <a:bodyPr/>
          <a:lstStyle/>
          <a:p>
            <a:fld id="{8507F835-019F-4F67-A7B0-0680F13E25E8}" type="slidenum">
              <a:rPr lang="en-GB" smtClean="0"/>
              <a:pPr/>
              <a:t>2</a:t>
            </a:fld>
            <a:endParaRPr lang="en-GB"/>
          </a:p>
        </p:txBody>
      </p:sp>
      <p:sp>
        <p:nvSpPr>
          <p:cNvPr id="4" name="Content Placeholder 3"/>
          <p:cNvSpPr>
            <a:spLocks noGrp="1"/>
          </p:cNvSpPr>
          <p:nvPr>
            <p:ph idx="1"/>
          </p:nvPr>
        </p:nvSpPr>
        <p:spPr>
          <a:xfrm>
            <a:off x="121640" y="1009354"/>
            <a:ext cx="8892480" cy="5472609"/>
          </a:xfrm>
        </p:spPr>
        <p:txBody>
          <a:bodyPr>
            <a:normAutofit/>
          </a:bodyPr>
          <a:lstStyle/>
          <a:p>
            <a:endParaRPr lang="en-US" dirty="0"/>
          </a:p>
          <a:p>
            <a:endParaRPr lang="en-US" dirty="0"/>
          </a:p>
          <a:p>
            <a:endParaRPr lang="en-US" dirty="0"/>
          </a:p>
          <a:p>
            <a:endParaRPr lang="en-US" dirty="0"/>
          </a:p>
        </p:txBody>
      </p:sp>
      <p:sp>
        <p:nvSpPr>
          <p:cNvPr id="6" name="Rectangle 5">
            <a:extLst>
              <a:ext uri="{FF2B5EF4-FFF2-40B4-BE49-F238E27FC236}">
                <a16:creationId xmlns:a16="http://schemas.microsoft.com/office/drawing/2014/main" id="{782099DB-EC75-654D-9D35-2D120A93E112}"/>
              </a:ext>
            </a:extLst>
          </p:cNvPr>
          <p:cNvSpPr/>
          <p:nvPr/>
        </p:nvSpPr>
        <p:spPr>
          <a:xfrm>
            <a:off x="591960" y="5813074"/>
            <a:ext cx="7951839"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2000" b="1" dirty="0">
                <a:solidFill>
                  <a:srgbClr val="EA7125"/>
                </a:solidFill>
              </a:rPr>
              <a:t>For the majority of adolescents (age 10-19), the expectation is that these skills will be primarily be accessed through schooling.</a:t>
            </a:r>
          </a:p>
        </p:txBody>
      </p:sp>
      <p:sp>
        <p:nvSpPr>
          <p:cNvPr id="5" name="Content Placeholder 3">
            <a:extLst>
              <a:ext uri="{FF2B5EF4-FFF2-40B4-BE49-F238E27FC236}">
                <a16:creationId xmlns:a16="http://schemas.microsoft.com/office/drawing/2014/main" id="{57B4771C-FA2E-9044-9F55-566F71570ED2}"/>
              </a:ext>
            </a:extLst>
          </p:cNvPr>
          <p:cNvSpPr txBox="1">
            <a:spLocks/>
          </p:cNvSpPr>
          <p:nvPr/>
        </p:nvSpPr>
        <p:spPr>
          <a:xfrm>
            <a:off x="3570082" y="1124780"/>
            <a:ext cx="5565678" cy="4536431"/>
          </a:xfrm>
          <a:prstGeom prst="rect">
            <a:avLst/>
          </a:prstGeom>
        </p:spPr>
        <p:txBody>
          <a:bodyPr vert="horz" lIns="91440" tIns="45720" rIns="91440" bIns="45720" rtlCol="0">
            <a:normAutofit fontScale="85000" lnSpcReduction="20000"/>
          </a:bodyPr>
          <a:lstStyle>
            <a:lvl1pPr marL="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endParaRPr lang="en-GB" sz="2000" dirty="0"/>
          </a:p>
          <a:p>
            <a:r>
              <a:rPr lang="en-GB" sz="2400" dirty="0"/>
              <a:t>Livelihood opportunities:</a:t>
            </a:r>
          </a:p>
          <a:p>
            <a:pPr marL="914400" lvl="1" indent="-457200">
              <a:buFont typeface="Arial" panose="020B0604020202020204" pitchFamily="34" charset="0"/>
              <a:buChar char="•"/>
            </a:pPr>
            <a:r>
              <a:rPr lang="en-GB" dirty="0"/>
              <a:t> Secure: not vulnerable to short-term change</a:t>
            </a:r>
          </a:p>
          <a:p>
            <a:pPr marL="914400" lvl="1" indent="-457200">
              <a:buFont typeface="Arial" panose="020B0604020202020204" pitchFamily="34" charset="0"/>
              <a:buChar char="•"/>
            </a:pPr>
            <a:r>
              <a:rPr lang="en-GB" dirty="0"/>
              <a:t>Productive: that it pays a decent and fair wage. </a:t>
            </a:r>
          </a:p>
          <a:p>
            <a:pPr marL="914400" lvl="1" indent="-457200">
              <a:buFont typeface="Arial" panose="020B0604020202020204" pitchFamily="34" charset="0"/>
              <a:buChar char="•"/>
            </a:pPr>
            <a:r>
              <a:rPr lang="en-GB" dirty="0"/>
              <a:t>Safe: free from exploitation and violence </a:t>
            </a:r>
          </a:p>
          <a:p>
            <a:pPr marL="914400" lvl="1" indent="-457200">
              <a:buFont typeface="Arial" panose="020B0604020202020204" pitchFamily="34" charset="0"/>
              <a:buChar char="•"/>
            </a:pPr>
            <a:r>
              <a:rPr lang="en-GB" dirty="0"/>
              <a:t>Fulfilling: that they have some choice in the type of work they are able to engage in.</a:t>
            </a:r>
          </a:p>
          <a:p>
            <a:pPr lvl="1"/>
            <a:endParaRPr lang="en-GB" dirty="0"/>
          </a:p>
          <a:p>
            <a:pPr lvl="1"/>
            <a:r>
              <a:rPr lang="en-GB" dirty="0"/>
              <a:t>Skills needed for gaining livelihood opportunities: </a:t>
            </a:r>
          </a:p>
          <a:p>
            <a:pPr marL="800100" lvl="1" indent="-342900">
              <a:buFont typeface="Arial" panose="020B0604020202020204" pitchFamily="34" charset="0"/>
              <a:buChar char="•"/>
            </a:pPr>
            <a:r>
              <a:rPr lang="en-GB" dirty="0"/>
              <a:t>Foundational</a:t>
            </a:r>
          </a:p>
          <a:p>
            <a:pPr marL="800100" lvl="1" indent="-342900">
              <a:buFont typeface="Arial" panose="020B0604020202020204" pitchFamily="34" charset="0"/>
              <a:buChar char="•"/>
            </a:pPr>
            <a:r>
              <a:rPr lang="en-GB" dirty="0"/>
              <a:t>transferable</a:t>
            </a:r>
          </a:p>
          <a:p>
            <a:pPr marL="800100" lvl="1" indent="-342900">
              <a:buFont typeface="Arial" panose="020B0604020202020204" pitchFamily="34" charset="0"/>
              <a:buChar char="•"/>
            </a:pPr>
            <a:r>
              <a:rPr lang="en-GB" dirty="0"/>
              <a:t>technical and vocational.</a:t>
            </a:r>
          </a:p>
          <a:p>
            <a:pPr lvl="1"/>
            <a:endParaRPr lang="en-GB" dirty="0"/>
          </a:p>
          <a:p>
            <a:pPr marL="914400" lvl="1" indent="-457200">
              <a:buFont typeface="Arial" panose="020B0604020202020204" pitchFamily="34" charset="0"/>
              <a:buChar char="•"/>
            </a:pPr>
            <a:endParaRPr lang="en-GB" dirty="0"/>
          </a:p>
        </p:txBody>
      </p:sp>
      <p:pic>
        <p:nvPicPr>
          <p:cNvPr id="9" name="Picture 8">
            <a:extLst>
              <a:ext uri="{FF2B5EF4-FFF2-40B4-BE49-F238E27FC236}">
                <a16:creationId xmlns:a16="http://schemas.microsoft.com/office/drawing/2014/main" id="{C51ED3C9-FD5E-404A-8ECC-E4A03E0A80C0}"/>
              </a:ext>
            </a:extLst>
          </p:cNvPr>
          <p:cNvPicPr>
            <a:picLocks noChangeAspect="1"/>
          </p:cNvPicPr>
          <p:nvPr/>
        </p:nvPicPr>
        <p:blipFill>
          <a:blip r:embed="rId3"/>
          <a:stretch>
            <a:fillRect/>
          </a:stretch>
        </p:blipFill>
        <p:spPr>
          <a:xfrm>
            <a:off x="345745" y="1321855"/>
            <a:ext cx="3201790" cy="4536430"/>
          </a:xfrm>
          <a:prstGeom prst="rect">
            <a:avLst/>
          </a:prstGeom>
        </p:spPr>
      </p:pic>
    </p:spTree>
    <p:extLst>
      <p:ext uri="{BB962C8B-B14F-4D97-AF65-F5344CB8AC3E}">
        <p14:creationId xmlns:p14="http://schemas.microsoft.com/office/powerpoint/2010/main" val="638209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A0A25C-4071-9D4D-88F7-FF6A40C186B8}"/>
              </a:ext>
            </a:extLst>
          </p:cNvPr>
          <p:cNvSpPr>
            <a:spLocks noGrp="1"/>
          </p:cNvSpPr>
          <p:nvPr>
            <p:ph type="sldNum" sz="quarter" idx="12"/>
          </p:nvPr>
        </p:nvSpPr>
        <p:spPr/>
        <p:txBody>
          <a:bodyPr/>
          <a:lstStyle/>
          <a:p>
            <a:fld id="{8507F835-019F-4F67-A7B0-0680F13E25E8}" type="slidenum">
              <a:rPr lang="en-GB" smtClean="0"/>
              <a:pPr/>
              <a:t>3</a:t>
            </a:fld>
            <a:endParaRPr lang="en-GB"/>
          </a:p>
        </p:txBody>
      </p:sp>
      <p:sp>
        <p:nvSpPr>
          <p:cNvPr id="4" name="Content Placeholder 3">
            <a:extLst>
              <a:ext uri="{FF2B5EF4-FFF2-40B4-BE49-F238E27FC236}">
                <a16:creationId xmlns:a16="http://schemas.microsoft.com/office/drawing/2014/main" id="{6066AC4F-1CB9-A54E-AB1D-DB1DF6377917}"/>
              </a:ext>
            </a:extLst>
          </p:cNvPr>
          <p:cNvSpPr>
            <a:spLocks noGrp="1"/>
          </p:cNvSpPr>
          <p:nvPr>
            <p:ph idx="1"/>
          </p:nvPr>
        </p:nvSpPr>
        <p:spPr/>
        <p:txBody>
          <a:bodyPr/>
          <a:lstStyle/>
          <a:p>
            <a:endParaRPr lang="en-US" dirty="0"/>
          </a:p>
        </p:txBody>
      </p:sp>
      <p:sp>
        <p:nvSpPr>
          <p:cNvPr id="6" name="Title 1">
            <a:extLst>
              <a:ext uri="{FF2B5EF4-FFF2-40B4-BE49-F238E27FC236}">
                <a16:creationId xmlns:a16="http://schemas.microsoft.com/office/drawing/2014/main" id="{A9E3C9AD-7F97-3B4A-92FA-AA2C8C5290F3}"/>
              </a:ext>
            </a:extLst>
          </p:cNvPr>
          <p:cNvSpPr txBox="1">
            <a:spLocks/>
          </p:cNvSpPr>
          <p:nvPr/>
        </p:nvSpPr>
        <p:spPr>
          <a:xfrm>
            <a:off x="-942615" y="123280"/>
            <a:ext cx="11532268" cy="994123"/>
          </a:xfrm>
          <a:prstGeom prst="rect">
            <a:avLst/>
          </a:prstGeom>
        </p:spPr>
        <p:txBody>
          <a:bodyPr vert="horz" lIns="0" tIns="0" rIns="0" bIns="0" rtlCol="0" anchor="ctr">
            <a:normAutofit fontScale="97500"/>
          </a:bodyPr>
          <a:lstStyle>
            <a:lvl1pPr algn="ctr" defTabSz="914400" rtl="0" eaLnBrk="1" latinLnBrk="0" hangingPunct="1">
              <a:spcBef>
                <a:spcPct val="0"/>
              </a:spcBef>
              <a:buNone/>
              <a:defRPr sz="3600" b="1" kern="1200">
                <a:solidFill>
                  <a:schemeClr val="tx1"/>
                </a:solidFill>
                <a:latin typeface="+mj-lt"/>
                <a:ea typeface="+mj-ea"/>
                <a:cs typeface="Arial" panose="020B0604020202020204" pitchFamily="34" charset="0"/>
              </a:defRPr>
            </a:lvl1pPr>
          </a:lstStyle>
          <a:p>
            <a:r>
              <a:rPr lang="en-US" sz="3200" dirty="0">
                <a:solidFill>
                  <a:srgbClr val="C00000"/>
                </a:solidFill>
              </a:rPr>
              <a:t>Many of most disadvantaged in sub-Saharan Africa </a:t>
            </a:r>
          </a:p>
          <a:p>
            <a:r>
              <a:rPr lang="en-US" sz="3200" dirty="0">
                <a:solidFill>
                  <a:srgbClr val="C00000"/>
                </a:solidFill>
              </a:rPr>
              <a:t>don’t make it to secondary school</a:t>
            </a:r>
          </a:p>
        </p:txBody>
      </p:sp>
      <p:graphicFrame>
        <p:nvGraphicFramePr>
          <p:cNvPr id="7" name="Content Placeholder 4">
            <a:extLst>
              <a:ext uri="{FF2B5EF4-FFF2-40B4-BE49-F238E27FC236}">
                <a16:creationId xmlns:a16="http://schemas.microsoft.com/office/drawing/2014/main" id="{172D34E4-19F5-994E-91D8-5B670443F19B}"/>
              </a:ext>
            </a:extLst>
          </p:cNvPr>
          <p:cNvGraphicFramePr>
            <a:graphicFrameLocks/>
          </p:cNvGraphicFramePr>
          <p:nvPr>
            <p:extLst>
              <p:ext uri="{D42A27DB-BD31-4B8C-83A1-F6EECF244321}">
                <p14:modId xmlns:p14="http://schemas.microsoft.com/office/powerpoint/2010/main" val="1851302421"/>
              </p:ext>
            </p:extLst>
          </p:nvPr>
        </p:nvGraphicFramePr>
        <p:xfrm>
          <a:off x="251520" y="1173279"/>
          <a:ext cx="9143999" cy="52569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7">
            <a:extLst>
              <a:ext uri="{FF2B5EF4-FFF2-40B4-BE49-F238E27FC236}">
                <a16:creationId xmlns:a16="http://schemas.microsoft.com/office/drawing/2014/main" id="{44E5DD89-B1E7-0D43-8B84-39C95596D5AA}"/>
              </a:ext>
            </a:extLst>
          </p:cNvPr>
          <p:cNvGraphicFramePr>
            <a:graphicFrameLocks/>
          </p:cNvGraphicFramePr>
          <p:nvPr>
            <p:extLst>
              <p:ext uri="{D42A27DB-BD31-4B8C-83A1-F6EECF244321}">
                <p14:modId xmlns:p14="http://schemas.microsoft.com/office/powerpoint/2010/main" val="72755381"/>
              </p:ext>
            </p:extLst>
          </p:nvPr>
        </p:nvGraphicFramePr>
        <p:xfrm>
          <a:off x="4827703" y="1628800"/>
          <a:ext cx="4968552" cy="509347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242A8F95-9B9F-4F43-99A8-131A6E617B34}"/>
              </a:ext>
            </a:extLst>
          </p:cNvPr>
          <p:cNvSpPr txBox="1"/>
          <p:nvPr/>
        </p:nvSpPr>
        <p:spPr>
          <a:xfrm>
            <a:off x="1475656" y="6464987"/>
            <a:ext cx="1857212" cy="307777"/>
          </a:xfrm>
          <a:prstGeom prst="rect">
            <a:avLst/>
          </a:prstGeom>
          <a:noFill/>
        </p:spPr>
        <p:txBody>
          <a:bodyPr wrap="none" rtlCol="0">
            <a:spAutoFit/>
          </a:bodyPr>
          <a:lstStyle/>
          <a:p>
            <a:r>
              <a:rPr lang="en-US" sz="1400" dirty="0"/>
              <a:t>Source: WIDE database</a:t>
            </a:r>
          </a:p>
        </p:txBody>
      </p:sp>
    </p:spTree>
    <p:extLst>
      <p:ext uri="{BB962C8B-B14F-4D97-AF65-F5344CB8AC3E}">
        <p14:creationId xmlns:p14="http://schemas.microsoft.com/office/powerpoint/2010/main" val="3469725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955ECD-C2B9-1440-B2BF-58532EEC75B1}"/>
              </a:ext>
            </a:extLst>
          </p:cNvPr>
          <p:cNvSpPr>
            <a:spLocks noGrp="1"/>
          </p:cNvSpPr>
          <p:nvPr>
            <p:ph type="sldNum" sz="quarter" idx="12"/>
          </p:nvPr>
        </p:nvSpPr>
        <p:spPr/>
        <p:txBody>
          <a:bodyPr/>
          <a:lstStyle/>
          <a:p>
            <a:fld id="{8507F835-019F-4F67-A7B0-0680F13E25E8}" type="slidenum">
              <a:rPr lang="en-GB" smtClean="0"/>
              <a:pPr/>
              <a:t>4</a:t>
            </a:fld>
            <a:endParaRPr lang="en-GB"/>
          </a:p>
        </p:txBody>
      </p:sp>
      <p:sp>
        <p:nvSpPr>
          <p:cNvPr id="4" name="Content Placeholder 3">
            <a:extLst>
              <a:ext uri="{FF2B5EF4-FFF2-40B4-BE49-F238E27FC236}">
                <a16:creationId xmlns:a16="http://schemas.microsoft.com/office/drawing/2014/main" id="{6D57A5FD-4A79-4B4C-A760-FD934DE78031}"/>
              </a:ext>
            </a:extLst>
          </p:cNvPr>
          <p:cNvSpPr>
            <a:spLocks noGrp="1"/>
          </p:cNvSpPr>
          <p:nvPr>
            <p:ph idx="1"/>
          </p:nvPr>
        </p:nvSpPr>
        <p:spPr/>
        <p:txBody>
          <a:bodyPr/>
          <a:lstStyle/>
          <a:p>
            <a:endParaRPr lang="en-US" dirty="0"/>
          </a:p>
        </p:txBody>
      </p:sp>
      <p:sp>
        <p:nvSpPr>
          <p:cNvPr id="5" name="Content Placeholder 2">
            <a:extLst>
              <a:ext uri="{FF2B5EF4-FFF2-40B4-BE49-F238E27FC236}">
                <a16:creationId xmlns:a16="http://schemas.microsoft.com/office/drawing/2014/main" id="{02E7675A-E4AD-D54A-BC5A-595B12288ADB}"/>
              </a:ext>
            </a:extLst>
          </p:cNvPr>
          <p:cNvSpPr txBox="1">
            <a:spLocks/>
          </p:cNvSpPr>
          <p:nvPr/>
        </p:nvSpPr>
        <p:spPr>
          <a:xfrm>
            <a:off x="169088" y="270669"/>
            <a:ext cx="8733656" cy="1142928"/>
          </a:xfrm>
          <a:prstGeom prst="rect">
            <a:avLst/>
          </a:prstGeom>
        </p:spPr>
        <p:txBody>
          <a:bodyPr vert="horz" lIns="91440" tIns="45720" rIns="91440" bIns="45720" rtlCol="0">
            <a:normAutofit fontScale="25000" lnSpcReduction="20000"/>
          </a:bodyPr>
          <a:lstStyle>
            <a:lvl1pPr marL="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defRPr/>
            </a:pPr>
            <a:r>
              <a:rPr lang="en-US" altLang="en-US" sz="11200" b="1" dirty="0">
                <a:solidFill>
                  <a:srgbClr val="C00000"/>
                </a:solidFill>
                <a:latin typeface="+mj-lt"/>
                <a:ea typeface="+mj-ea"/>
              </a:rPr>
              <a:t>One-quarter of young people aged 15 to 24 in poor countries are unable to read a single sentence</a:t>
            </a:r>
          </a:p>
          <a:p>
            <a:pPr algn="ctr">
              <a:defRPr/>
            </a:pPr>
            <a:endParaRPr lang="en-US" altLang="en-US" sz="11200" b="1" dirty="0">
              <a:solidFill>
                <a:srgbClr val="C00000"/>
              </a:solidFill>
              <a:latin typeface="+mj-lt"/>
              <a:ea typeface="+mj-ea"/>
            </a:endParaRPr>
          </a:p>
          <a:p>
            <a:pPr>
              <a:defRPr/>
            </a:pPr>
            <a:br>
              <a:rPr lang="en-US" altLang="en-US" dirty="0">
                <a:latin typeface="+mj-lt"/>
              </a:rPr>
            </a:br>
            <a:endParaRPr lang="en-US" altLang="en-US" dirty="0">
              <a:latin typeface="+mj-lt"/>
            </a:endParaRPr>
          </a:p>
          <a:p>
            <a:pPr>
              <a:defRPr/>
            </a:pPr>
            <a:endParaRPr lang="en-US" altLang="en-US" dirty="0">
              <a:latin typeface="+mj-lt"/>
            </a:endParaRPr>
          </a:p>
        </p:txBody>
      </p:sp>
      <p:sp>
        <p:nvSpPr>
          <p:cNvPr id="6" name="Rectangle 5">
            <a:extLst>
              <a:ext uri="{FF2B5EF4-FFF2-40B4-BE49-F238E27FC236}">
                <a16:creationId xmlns:a16="http://schemas.microsoft.com/office/drawing/2014/main" id="{60846991-EF10-B343-88ED-97318851AEBD}"/>
              </a:ext>
            </a:extLst>
          </p:cNvPr>
          <p:cNvSpPr/>
          <p:nvPr/>
        </p:nvSpPr>
        <p:spPr>
          <a:xfrm>
            <a:off x="686897" y="1476820"/>
            <a:ext cx="1970286"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a:extLst>
              <a:ext uri="{FF2B5EF4-FFF2-40B4-BE49-F238E27FC236}">
                <a16:creationId xmlns:a16="http://schemas.microsoft.com/office/drawing/2014/main" id="{019156C6-EE76-F744-8C33-6A8EB5680B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256" y="949331"/>
            <a:ext cx="7668344" cy="54210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A9747456-1801-FE45-9391-4BE685761DA2}"/>
              </a:ext>
            </a:extLst>
          </p:cNvPr>
          <p:cNvSpPr txBox="1"/>
          <p:nvPr/>
        </p:nvSpPr>
        <p:spPr>
          <a:xfrm>
            <a:off x="5245304" y="6433591"/>
            <a:ext cx="3595856" cy="307777"/>
          </a:xfrm>
          <a:prstGeom prst="rect">
            <a:avLst/>
          </a:prstGeom>
          <a:noFill/>
        </p:spPr>
        <p:txBody>
          <a:bodyPr wrap="none" rtlCol="0">
            <a:spAutoFit/>
          </a:bodyPr>
          <a:lstStyle/>
          <a:p>
            <a:r>
              <a:rPr lang="en-US" sz="1400" dirty="0">
                <a:latin typeface="Calibri"/>
                <a:cs typeface="Calibri"/>
              </a:rPr>
              <a:t>Source: 2013/4 EFA Global Monitoring Report</a:t>
            </a:r>
          </a:p>
        </p:txBody>
      </p:sp>
    </p:spTree>
    <p:extLst>
      <p:ext uri="{BB962C8B-B14F-4D97-AF65-F5344CB8AC3E}">
        <p14:creationId xmlns:p14="http://schemas.microsoft.com/office/powerpoint/2010/main" val="3997526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7CE9F-9A59-C44F-A149-FD64868CE02F}"/>
              </a:ext>
            </a:extLst>
          </p:cNvPr>
          <p:cNvSpPr>
            <a:spLocks noGrp="1"/>
          </p:cNvSpPr>
          <p:nvPr>
            <p:ph type="title"/>
          </p:nvPr>
        </p:nvSpPr>
        <p:spPr/>
        <p:txBody>
          <a:bodyPr>
            <a:normAutofit/>
          </a:bodyPr>
          <a:lstStyle/>
          <a:p>
            <a:r>
              <a:rPr lang="en-US" sz="3100" dirty="0">
                <a:solidFill>
                  <a:srgbClr val="C00000"/>
                </a:solidFill>
              </a:rPr>
              <a:t>Young women who have not completed secondary education more likely to be in low paid work</a:t>
            </a:r>
          </a:p>
        </p:txBody>
      </p:sp>
      <p:sp>
        <p:nvSpPr>
          <p:cNvPr id="3" name="Slide Number Placeholder 2">
            <a:extLst>
              <a:ext uri="{FF2B5EF4-FFF2-40B4-BE49-F238E27FC236}">
                <a16:creationId xmlns:a16="http://schemas.microsoft.com/office/drawing/2014/main" id="{A92E547D-059B-EE41-8EB5-36C7CDC5A2FA}"/>
              </a:ext>
            </a:extLst>
          </p:cNvPr>
          <p:cNvSpPr>
            <a:spLocks noGrp="1"/>
          </p:cNvSpPr>
          <p:nvPr>
            <p:ph type="sldNum" sz="quarter" idx="12"/>
          </p:nvPr>
        </p:nvSpPr>
        <p:spPr/>
        <p:txBody>
          <a:bodyPr/>
          <a:lstStyle/>
          <a:p>
            <a:fld id="{8507F835-019F-4F67-A7B0-0680F13E25E8}" type="slidenum">
              <a:rPr lang="en-GB" smtClean="0"/>
              <a:pPr/>
              <a:t>5</a:t>
            </a:fld>
            <a:endParaRPr lang="en-GB"/>
          </a:p>
        </p:txBody>
      </p:sp>
      <p:pic>
        <p:nvPicPr>
          <p:cNvPr id="13" name="Content Placeholder 12">
            <a:extLst>
              <a:ext uri="{FF2B5EF4-FFF2-40B4-BE49-F238E27FC236}">
                <a16:creationId xmlns:a16="http://schemas.microsoft.com/office/drawing/2014/main" id="{2E059F5E-D735-3348-93DD-6587D5E88A14}"/>
              </a:ext>
            </a:extLst>
          </p:cNvPr>
          <p:cNvPicPr>
            <a:picLocks noGrp="1" noChangeAspect="1"/>
          </p:cNvPicPr>
          <p:nvPr>
            <p:ph idx="1"/>
          </p:nvPr>
        </p:nvPicPr>
        <p:blipFill>
          <a:blip r:embed="rId3"/>
          <a:stretch>
            <a:fillRect/>
          </a:stretch>
        </p:blipFill>
        <p:spPr>
          <a:xfrm>
            <a:off x="1569044" y="1268413"/>
            <a:ext cx="5997671" cy="5251847"/>
          </a:xfrm>
          <a:prstGeom prst="rect">
            <a:avLst/>
          </a:prstGeom>
        </p:spPr>
      </p:pic>
    </p:spTree>
    <p:extLst>
      <p:ext uri="{BB962C8B-B14F-4D97-AF65-F5344CB8AC3E}">
        <p14:creationId xmlns:p14="http://schemas.microsoft.com/office/powerpoint/2010/main" val="4207190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1AD75-3BEC-A94C-86D7-CC81B0754FD2}"/>
              </a:ext>
            </a:extLst>
          </p:cNvPr>
          <p:cNvSpPr>
            <a:spLocks noGrp="1"/>
          </p:cNvSpPr>
          <p:nvPr>
            <p:ph type="title"/>
          </p:nvPr>
        </p:nvSpPr>
        <p:spPr/>
        <p:txBody>
          <a:bodyPr>
            <a:normAutofit/>
          </a:bodyPr>
          <a:lstStyle/>
          <a:p>
            <a:r>
              <a:rPr lang="en-US" sz="3100" dirty="0">
                <a:solidFill>
                  <a:srgbClr val="C00000"/>
                </a:solidFill>
              </a:rPr>
              <a:t>Women with no more than primary schooling in informal sector paid the least</a:t>
            </a:r>
          </a:p>
        </p:txBody>
      </p:sp>
      <p:sp>
        <p:nvSpPr>
          <p:cNvPr id="3" name="Slide Number Placeholder 2">
            <a:extLst>
              <a:ext uri="{FF2B5EF4-FFF2-40B4-BE49-F238E27FC236}">
                <a16:creationId xmlns:a16="http://schemas.microsoft.com/office/drawing/2014/main" id="{6CC78E95-6C3A-5A4E-98C5-17459EE3FFCC}"/>
              </a:ext>
            </a:extLst>
          </p:cNvPr>
          <p:cNvSpPr>
            <a:spLocks noGrp="1"/>
          </p:cNvSpPr>
          <p:nvPr>
            <p:ph type="sldNum" sz="quarter" idx="12"/>
          </p:nvPr>
        </p:nvSpPr>
        <p:spPr/>
        <p:txBody>
          <a:bodyPr/>
          <a:lstStyle/>
          <a:p>
            <a:fld id="{8507F835-019F-4F67-A7B0-0680F13E25E8}" type="slidenum">
              <a:rPr lang="en-GB" smtClean="0"/>
              <a:pPr/>
              <a:t>6</a:t>
            </a:fld>
            <a:endParaRPr lang="en-GB"/>
          </a:p>
        </p:txBody>
      </p:sp>
      <p:pic>
        <p:nvPicPr>
          <p:cNvPr id="8" name="Content Placeholder 7">
            <a:extLst>
              <a:ext uri="{FF2B5EF4-FFF2-40B4-BE49-F238E27FC236}">
                <a16:creationId xmlns:a16="http://schemas.microsoft.com/office/drawing/2014/main" id="{2C995266-645E-E042-B2B1-D0B951A3B957}"/>
              </a:ext>
            </a:extLst>
          </p:cNvPr>
          <p:cNvPicPr>
            <a:picLocks noGrp="1" noChangeAspect="1"/>
          </p:cNvPicPr>
          <p:nvPr>
            <p:ph idx="1"/>
          </p:nvPr>
        </p:nvPicPr>
        <p:blipFill>
          <a:blip r:embed="rId3"/>
          <a:stretch>
            <a:fillRect/>
          </a:stretch>
        </p:blipFill>
        <p:spPr>
          <a:xfrm>
            <a:off x="827584" y="1301875"/>
            <a:ext cx="6589993" cy="5400947"/>
          </a:xfrm>
        </p:spPr>
      </p:pic>
    </p:spTree>
    <p:extLst>
      <p:ext uri="{BB962C8B-B14F-4D97-AF65-F5344CB8AC3E}">
        <p14:creationId xmlns:p14="http://schemas.microsoft.com/office/powerpoint/2010/main" val="2242507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A06ADC-8DBF-6C47-B977-7751FBE10594}"/>
              </a:ext>
            </a:extLst>
          </p:cNvPr>
          <p:cNvSpPr>
            <a:spLocks noGrp="1"/>
          </p:cNvSpPr>
          <p:nvPr>
            <p:ph type="title"/>
          </p:nvPr>
        </p:nvSpPr>
        <p:spPr>
          <a:xfrm>
            <a:off x="247399" y="260648"/>
            <a:ext cx="8649201" cy="994123"/>
          </a:xfrm>
        </p:spPr>
        <p:txBody>
          <a:bodyPr>
            <a:normAutofit/>
          </a:bodyPr>
          <a:lstStyle/>
          <a:p>
            <a:r>
              <a:rPr lang="en-US" sz="3100" dirty="0">
                <a:solidFill>
                  <a:srgbClr val="C00000"/>
                </a:solidFill>
              </a:rPr>
              <a:t>Barriers to accessing secure, productive, safe and fulfilling livelihood opportunities </a:t>
            </a:r>
          </a:p>
        </p:txBody>
      </p:sp>
      <p:sp>
        <p:nvSpPr>
          <p:cNvPr id="9" name="Rectangle 8">
            <a:extLst>
              <a:ext uri="{FF2B5EF4-FFF2-40B4-BE49-F238E27FC236}">
                <a16:creationId xmlns:a16="http://schemas.microsoft.com/office/drawing/2014/main" id="{A3285987-C661-5F4B-A433-3D6C02C2B592}"/>
              </a:ext>
            </a:extLst>
          </p:cNvPr>
          <p:cNvSpPr/>
          <p:nvPr/>
        </p:nvSpPr>
        <p:spPr>
          <a:xfrm>
            <a:off x="76545" y="5877272"/>
            <a:ext cx="3847383"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3">
            <a:extLst>
              <a:ext uri="{FF2B5EF4-FFF2-40B4-BE49-F238E27FC236}">
                <a16:creationId xmlns:a16="http://schemas.microsoft.com/office/drawing/2014/main" id="{5C5BD44E-A8BD-9D43-8E45-950463406269}"/>
              </a:ext>
            </a:extLst>
          </p:cNvPr>
          <p:cNvSpPr>
            <a:spLocks noGrp="1"/>
          </p:cNvSpPr>
          <p:nvPr>
            <p:ph idx="1"/>
          </p:nvPr>
        </p:nvSpPr>
        <p:spPr>
          <a:xfrm>
            <a:off x="3923927" y="1556792"/>
            <a:ext cx="5108447" cy="5040560"/>
          </a:xfrm>
        </p:spPr>
        <p:txBody>
          <a:bodyPr>
            <a:normAutofit fontScale="92500"/>
          </a:bodyPr>
          <a:lstStyle/>
          <a:p>
            <a:pPr marL="481013" lvl="1" indent="-342900">
              <a:spcBef>
                <a:spcPts val="1176"/>
              </a:spcBef>
              <a:spcAft>
                <a:spcPts val="600"/>
              </a:spcAft>
              <a:buFont typeface="Arial" panose="020B0604020202020204" pitchFamily="34" charset="0"/>
              <a:buChar char="•"/>
            </a:pPr>
            <a:r>
              <a:rPr lang="en-GB" dirty="0"/>
              <a:t>Limited opportunity to develop foundational skills in school</a:t>
            </a:r>
          </a:p>
          <a:p>
            <a:pPr marL="481013" lvl="1" indent="-342900">
              <a:spcBef>
                <a:spcPts val="1176"/>
              </a:spcBef>
              <a:spcAft>
                <a:spcPts val="600"/>
              </a:spcAft>
              <a:buFont typeface="Arial" panose="020B0604020202020204" pitchFamily="34" charset="0"/>
              <a:buChar char="•"/>
            </a:pPr>
            <a:r>
              <a:rPr lang="en-GB" dirty="0"/>
              <a:t>Gendered expectations and norms affecting aspirations</a:t>
            </a:r>
          </a:p>
          <a:p>
            <a:pPr marL="481013" lvl="1" indent="-342900">
              <a:spcBef>
                <a:spcPts val="1176"/>
              </a:spcBef>
              <a:spcAft>
                <a:spcPts val="600"/>
              </a:spcAft>
              <a:buFont typeface="Arial" panose="020B0604020202020204" pitchFamily="34" charset="0"/>
              <a:buChar char="•"/>
            </a:pPr>
            <a:r>
              <a:rPr lang="en-GB" dirty="0"/>
              <a:t>Gender discrimination in labour market</a:t>
            </a:r>
          </a:p>
          <a:p>
            <a:pPr marL="481013" lvl="1" indent="-342900">
              <a:spcBef>
                <a:spcPts val="1176"/>
              </a:spcBef>
              <a:spcAft>
                <a:spcPts val="600"/>
              </a:spcAft>
              <a:buFont typeface="Arial" panose="020B0604020202020204" pitchFamily="34" charset="0"/>
              <a:buChar char="•"/>
            </a:pPr>
            <a:r>
              <a:rPr lang="en-GB" dirty="0"/>
              <a:t>Early marriage and pregnancy</a:t>
            </a:r>
          </a:p>
          <a:p>
            <a:pPr marL="481013" lvl="1" indent="-342900">
              <a:spcBef>
                <a:spcPts val="1176"/>
              </a:spcBef>
              <a:spcAft>
                <a:spcPts val="600"/>
              </a:spcAft>
              <a:buFont typeface="Arial" panose="020B0604020202020204" pitchFamily="34" charset="0"/>
              <a:buChar char="•"/>
            </a:pPr>
            <a:r>
              <a:rPr lang="en-GB" dirty="0"/>
              <a:t>Harassment and violence</a:t>
            </a:r>
          </a:p>
          <a:p>
            <a:pPr marL="481013" lvl="1" indent="-342900">
              <a:spcBef>
                <a:spcPts val="1176"/>
              </a:spcBef>
              <a:spcAft>
                <a:spcPts val="600"/>
              </a:spcAft>
              <a:buFont typeface="Arial" panose="020B0604020202020204" pitchFamily="34" charset="0"/>
              <a:buChar char="•"/>
            </a:pPr>
            <a:r>
              <a:rPr lang="en-GB" dirty="0"/>
              <a:t>Lack of financial savings and credit</a:t>
            </a:r>
          </a:p>
          <a:p>
            <a:pPr marL="481013" lvl="1" indent="-342900">
              <a:spcBef>
                <a:spcPts val="1176"/>
              </a:spcBef>
              <a:spcAft>
                <a:spcPts val="600"/>
              </a:spcAft>
              <a:buFont typeface="Arial" panose="020B0604020202020204" pitchFamily="34" charset="0"/>
              <a:buChar char="•"/>
            </a:pPr>
            <a:r>
              <a:rPr lang="en-GB" dirty="0"/>
              <a:t>Lack of peer networks and role models </a:t>
            </a:r>
          </a:p>
          <a:p>
            <a:pPr marL="481013" lvl="1" indent="-342900">
              <a:spcBef>
                <a:spcPts val="1176"/>
              </a:spcBef>
              <a:spcAft>
                <a:spcPts val="600"/>
              </a:spcAft>
              <a:buFont typeface="Arial" panose="020B0604020202020204" pitchFamily="34" charset="0"/>
              <a:buChar char="•"/>
            </a:pPr>
            <a:endParaRPr lang="en-GB" dirty="0"/>
          </a:p>
          <a:p>
            <a:pPr lvl="1">
              <a:spcBef>
                <a:spcPts val="1176"/>
              </a:spcBef>
              <a:spcAft>
                <a:spcPts val="600"/>
              </a:spcAft>
            </a:pPr>
            <a:endParaRPr lang="en-GB" sz="3200" dirty="0"/>
          </a:p>
          <a:p>
            <a:pPr marL="914400" lvl="1" indent="-457200">
              <a:spcBef>
                <a:spcPts val="1176"/>
              </a:spcBef>
              <a:spcAft>
                <a:spcPts val="600"/>
              </a:spcAft>
              <a:buFont typeface="Arial" panose="020B0604020202020204" pitchFamily="34" charset="0"/>
              <a:buChar char="•"/>
            </a:pPr>
            <a:endParaRPr lang="en-GB" sz="3200" dirty="0"/>
          </a:p>
          <a:p>
            <a:endParaRPr lang="en-US" sz="3600" dirty="0"/>
          </a:p>
        </p:txBody>
      </p:sp>
      <p:pic>
        <p:nvPicPr>
          <p:cNvPr id="4" name="Picture 3">
            <a:extLst>
              <a:ext uri="{FF2B5EF4-FFF2-40B4-BE49-F238E27FC236}">
                <a16:creationId xmlns:a16="http://schemas.microsoft.com/office/drawing/2014/main" id="{261D4482-4D9F-4CC0-9C1A-8C3F58A81144}"/>
              </a:ext>
            </a:extLst>
          </p:cNvPr>
          <p:cNvPicPr>
            <a:picLocks noChangeAspect="1"/>
          </p:cNvPicPr>
          <p:nvPr/>
        </p:nvPicPr>
        <p:blipFill>
          <a:blip r:embed="rId3"/>
          <a:stretch>
            <a:fillRect/>
          </a:stretch>
        </p:blipFill>
        <p:spPr>
          <a:xfrm>
            <a:off x="111626" y="2533953"/>
            <a:ext cx="3866075" cy="2366159"/>
          </a:xfrm>
          <a:prstGeom prst="rect">
            <a:avLst/>
          </a:prstGeom>
        </p:spPr>
      </p:pic>
    </p:spTree>
    <p:extLst>
      <p:ext uri="{BB962C8B-B14F-4D97-AF65-F5344CB8AC3E}">
        <p14:creationId xmlns:p14="http://schemas.microsoft.com/office/powerpoint/2010/main" val="682657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34DEF-F772-7848-8EC0-A558BB8A9011}"/>
              </a:ext>
            </a:extLst>
          </p:cNvPr>
          <p:cNvSpPr>
            <a:spLocks noGrp="1"/>
          </p:cNvSpPr>
          <p:nvPr>
            <p:ph type="title"/>
          </p:nvPr>
        </p:nvSpPr>
        <p:spPr/>
        <p:txBody>
          <a:bodyPr/>
          <a:lstStyle/>
          <a:p>
            <a:r>
              <a:rPr lang="en-US" sz="3100" dirty="0">
                <a:solidFill>
                  <a:srgbClr val="C00000"/>
                </a:solidFill>
              </a:rPr>
              <a:t>Examples of evidence on what works</a:t>
            </a:r>
          </a:p>
        </p:txBody>
      </p:sp>
      <p:sp>
        <p:nvSpPr>
          <p:cNvPr id="3" name="Slide Number Placeholder 2">
            <a:extLst>
              <a:ext uri="{FF2B5EF4-FFF2-40B4-BE49-F238E27FC236}">
                <a16:creationId xmlns:a16="http://schemas.microsoft.com/office/drawing/2014/main" id="{AF26C764-74F3-BE40-85C7-7C1890B8D00B}"/>
              </a:ext>
            </a:extLst>
          </p:cNvPr>
          <p:cNvSpPr>
            <a:spLocks noGrp="1"/>
          </p:cNvSpPr>
          <p:nvPr>
            <p:ph type="sldNum" sz="quarter" idx="12"/>
          </p:nvPr>
        </p:nvSpPr>
        <p:spPr/>
        <p:txBody>
          <a:bodyPr/>
          <a:lstStyle/>
          <a:p>
            <a:fld id="{8507F835-019F-4F67-A7B0-0680F13E25E8}" type="slidenum">
              <a:rPr lang="en-GB" smtClean="0"/>
              <a:pPr/>
              <a:t>8</a:t>
            </a:fld>
            <a:endParaRPr lang="en-GB"/>
          </a:p>
        </p:txBody>
      </p:sp>
      <p:sp>
        <p:nvSpPr>
          <p:cNvPr id="5" name="Content Placeholder 3">
            <a:extLst>
              <a:ext uri="{FF2B5EF4-FFF2-40B4-BE49-F238E27FC236}">
                <a16:creationId xmlns:a16="http://schemas.microsoft.com/office/drawing/2014/main" id="{FBB1BAAC-58D2-DE4E-8EC4-BE238C656278}"/>
              </a:ext>
            </a:extLst>
          </p:cNvPr>
          <p:cNvSpPr>
            <a:spLocks noGrp="1"/>
          </p:cNvSpPr>
          <p:nvPr>
            <p:ph idx="1"/>
          </p:nvPr>
        </p:nvSpPr>
        <p:spPr>
          <a:xfrm>
            <a:off x="2043414" y="1503210"/>
            <a:ext cx="6873152" cy="4896544"/>
          </a:xfrm>
        </p:spPr>
        <p:txBody>
          <a:bodyPr>
            <a:normAutofit/>
          </a:bodyPr>
          <a:lstStyle/>
          <a:p>
            <a:pPr marL="481013" lvl="1" indent="-342900">
              <a:spcBef>
                <a:spcPts val="1176"/>
              </a:spcBef>
              <a:spcAft>
                <a:spcPts val="600"/>
              </a:spcAft>
              <a:buFont typeface="Arial" panose="020B0604020202020204" pitchFamily="34" charset="0"/>
              <a:buChar char="•"/>
            </a:pPr>
            <a:r>
              <a:rPr lang="en-GB" sz="1800" i="1" dirty="0"/>
              <a:t>Educate! </a:t>
            </a:r>
            <a:r>
              <a:rPr lang="en-GB" sz="1800" dirty="0"/>
              <a:t>In Rwanda and Uganda addresses mismatch between education and livelihood opportunities, resulting in increased income and business ownership for female participants.</a:t>
            </a:r>
          </a:p>
          <a:p>
            <a:pPr marL="481013" lvl="1" indent="-342900">
              <a:spcBef>
                <a:spcPts val="1176"/>
              </a:spcBef>
              <a:spcAft>
                <a:spcPts val="600"/>
              </a:spcAft>
              <a:buFont typeface="Arial" panose="020B0604020202020204" pitchFamily="34" charset="0"/>
              <a:buChar char="•"/>
            </a:pPr>
            <a:endParaRPr lang="en-GB" sz="1800" dirty="0"/>
          </a:p>
          <a:p>
            <a:pPr marL="423863" lvl="1" indent="-285750">
              <a:spcBef>
                <a:spcPts val="1176"/>
              </a:spcBef>
              <a:spcAft>
                <a:spcPts val="600"/>
              </a:spcAft>
              <a:buFont typeface="Arial" panose="020B0604020202020204" pitchFamily="34" charset="0"/>
              <a:buChar char="•"/>
            </a:pPr>
            <a:r>
              <a:rPr lang="en-GB" sz="1800" i="1" dirty="0"/>
              <a:t>CAMFED</a:t>
            </a:r>
            <a:r>
              <a:rPr lang="en-GB" sz="1800" dirty="0"/>
              <a:t>’s livelihoods programme in Malawi, Tanzania, Zambia and Zimbabwe supports highly marginalised rural  women in sub-Saharan Africa as they complete secondary education to set up their own businesses, resulting in increased incomes and savings.</a:t>
            </a:r>
          </a:p>
          <a:p>
            <a:pPr marL="138113" lvl="1">
              <a:spcBef>
                <a:spcPts val="1176"/>
              </a:spcBef>
              <a:spcAft>
                <a:spcPts val="600"/>
              </a:spcAft>
            </a:pPr>
            <a:endParaRPr lang="en-GB" sz="1800" dirty="0"/>
          </a:p>
          <a:p>
            <a:pPr marL="423863" lvl="1" indent="-285750">
              <a:spcBef>
                <a:spcPts val="1176"/>
              </a:spcBef>
              <a:spcAft>
                <a:spcPts val="600"/>
              </a:spcAft>
              <a:buFont typeface="Arial" panose="020B0604020202020204" pitchFamily="34" charset="0"/>
              <a:buChar char="•"/>
            </a:pPr>
            <a:r>
              <a:rPr lang="en-GB" sz="1800" dirty="0"/>
              <a:t>An intervention in Kenya for secondary school girls provided HIV and sexual health education to combat child marriage and teenage pregnancy, resulting in reduced teenage pregnancy.</a:t>
            </a:r>
          </a:p>
          <a:p>
            <a:pPr marL="138113" lvl="1">
              <a:spcBef>
                <a:spcPts val="1176"/>
              </a:spcBef>
              <a:spcAft>
                <a:spcPts val="600"/>
              </a:spcAft>
            </a:pPr>
            <a:endParaRPr lang="en-GB" sz="1800" dirty="0"/>
          </a:p>
          <a:p>
            <a:pPr marL="481013" lvl="1" indent="-342900">
              <a:spcBef>
                <a:spcPts val="1176"/>
              </a:spcBef>
              <a:spcAft>
                <a:spcPts val="600"/>
              </a:spcAft>
              <a:buFont typeface="Arial" panose="020B0604020202020204" pitchFamily="34" charset="0"/>
              <a:buChar char="•"/>
            </a:pPr>
            <a:endParaRPr lang="en-GB" sz="1800" dirty="0"/>
          </a:p>
          <a:p>
            <a:pPr marL="481013" lvl="1" indent="-342900">
              <a:spcBef>
                <a:spcPts val="1176"/>
              </a:spcBef>
              <a:spcAft>
                <a:spcPts val="600"/>
              </a:spcAft>
              <a:buFont typeface="Arial" panose="020B0604020202020204" pitchFamily="34" charset="0"/>
              <a:buChar char="•"/>
            </a:pPr>
            <a:endParaRPr lang="en-GB" sz="1800" dirty="0"/>
          </a:p>
          <a:p>
            <a:pPr lvl="1">
              <a:spcBef>
                <a:spcPts val="1176"/>
              </a:spcBef>
              <a:spcAft>
                <a:spcPts val="600"/>
              </a:spcAft>
            </a:pPr>
            <a:endParaRPr lang="en-GB" sz="3200" dirty="0"/>
          </a:p>
          <a:p>
            <a:pPr marL="914400" lvl="1" indent="-457200">
              <a:spcBef>
                <a:spcPts val="1176"/>
              </a:spcBef>
              <a:spcAft>
                <a:spcPts val="600"/>
              </a:spcAft>
              <a:buFont typeface="Arial" panose="020B0604020202020204" pitchFamily="34" charset="0"/>
              <a:buChar char="•"/>
            </a:pPr>
            <a:endParaRPr lang="en-GB" sz="3200" dirty="0"/>
          </a:p>
          <a:p>
            <a:endParaRPr lang="en-US" sz="3600" dirty="0"/>
          </a:p>
        </p:txBody>
      </p:sp>
      <p:pic>
        <p:nvPicPr>
          <p:cNvPr id="7" name="Picture 6">
            <a:extLst>
              <a:ext uri="{FF2B5EF4-FFF2-40B4-BE49-F238E27FC236}">
                <a16:creationId xmlns:a16="http://schemas.microsoft.com/office/drawing/2014/main" id="{08C68A68-6976-4B51-991D-E10C598FB79E}"/>
              </a:ext>
            </a:extLst>
          </p:cNvPr>
          <p:cNvPicPr>
            <a:picLocks noChangeAspect="1"/>
          </p:cNvPicPr>
          <p:nvPr/>
        </p:nvPicPr>
        <p:blipFill>
          <a:blip r:embed="rId3"/>
          <a:stretch>
            <a:fillRect/>
          </a:stretch>
        </p:blipFill>
        <p:spPr>
          <a:xfrm>
            <a:off x="1011174" y="4954317"/>
            <a:ext cx="1016976" cy="994123"/>
          </a:xfrm>
          <a:prstGeom prst="rect">
            <a:avLst/>
          </a:prstGeom>
        </p:spPr>
      </p:pic>
      <p:pic>
        <p:nvPicPr>
          <p:cNvPr id="11" name="Picture 10">
            <a:extLst>
              <a:ext uri="{FF2B5EF4-FFF2-40B4-BE49-F238E27FC236}">
                <a16:creationId xmlns:a16="http://schemas.microsoft.com/office/drawing/2014/main" id="{DBD85752-9FE4-42F1-B25D-6BCAF642CB6F}"/>
              </a:ext>
            </a:extLst>
          </p:cNvPr>
          <p:cNvPicPr>
            <a:picLocks noChangeAspect="1"/>
          </p:cNvPicPr>
          <p:nvPr/>
        </p:nvPicPr>
        <p:blipFill>
          <a:blip r:embed="rId4"/>
          <a:stretch>
            <a:fillRect/>
          </a:stretch>
        </p:blipFill>
        <p:spPr>
          <a:xfrm>
            <a:off x="1108142" y="3212976"/>
            <a:ext cx="997154" cy="997154"/>
          </a:xfrm>
          <a:prstGeom prst="rect">
            <a:avLst/>
          </a:prstGeom>
        </p:spPr>
      </p:pic>
      <p:pic>
        <p:nvPicPr>
          <p:cNvPr id="9" name="Picture 8">
            <a:extLst>
              <a:ext uri="{FF2B5EF4-FFF2-40B4-BE49-F238E27FC236}">
                <a16:creationId xmlns:a16="http://schemas.microsoft.com/office/drawing/2014/main" id="{8E6CF03B-D93D-49DF-B9BE-035A311CC4EC}"/>
              </a:ext>
            </a:extLst>
          </p:cNvPr>
          <p:cNvPicPr>
            <a:picLocks noChangeAspect="1"/>
          </p:cNvPicPr>
          <p:nvPr/>
        </p:nvPicPr>
        <p:blipFill>
          <a:blip r:embed="rId5"/>
          <a:stretch>
            <a:fillRect/>
          </a:stretch>
        </p:blipFill>
        <p:spPr>
          <a:xfrm>
            <a:off x="1011174" y="1503210"/>
            <a:ext cx="936104" cy="997154"/>
          </a:xfrm>
          <a:prstGeom prst="rect">
            <a:avLst/>
          </a:prstGeom>
        </p:spPr>
      </p:pic>
    </p:spTree>
    <p:extLst>
      <p:ext uri="{BB962C8B-B14F-4D97-AF65-F5344CB8AC3E}">
        <p14:creationId xmlns:p14="http://schemas.microsoft.com/office/powerpoint/2010/main" val="550466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34DEF-F772-7848-8EC0-A558BB8A9011}"/>
              </a:ext>
            </a:extLst>
          </p:cNvPr>
          <p:cNvSpPr>
            <a:spLocks noGrp="1"/>
          </p:cNvSpPr>
          <p:nvPr>
            <p:ph type="title"/>
          </p:nvPr>
        </p:nvSpPr>
        <p:spPr/>
        <p:txBody>
          <a:bodyPr/>
          <a:lstStyle/>
          <a:p>
            <a:r>
              <a:rPr lang="en-US" sz="3100" dirty="0">
                <a:solidFill>
                  <a:srgbClr val="C00000"/>
                </a:solidFill>
              </a:rPr>
              <a:t>Evidence on what works </a:t>
            </a:r>
          </a:p>
        </p:txBody>
      </p:sp>
      <p:sp>
        <p:nvSpPr>
          <p:cNvPr id="3" name="Slide Number Placeholder 2">
            <a:extLst>
              <a:ext uri="{FF2B5EF4-FFF2-40B4-BE49-F238E27FC236}">
                <a16:creationId xmlns:a16="http://schemas.microsoft.com/office/drawing/2014/main" id="{AF26C764-74F3-BE40-85C7-7C1890B8D00B}"/>
              </a:ext>
            </a:extLst>
          </p:cNvPr>
          <p:cNvSpPr>
            <a:spLocks noGrp="1"/>
          </p:cNvSpPr>
          <p:nvPr>
            <p:ph type="sldNum" sz="quarter" idx="12"/>
          </p:nvPr>
        </p:nvSpPr>
        <p:spPr/>
        <p:txBody>
          <a:bodyPr/>
          <a:lstStyle/>
          <a:p>
            <a:fld id="{8507F835-019F-4F67-A7B0-0680F13E25E8}" type="slidenum">
              <a:rPr lang="en-GB" smtClean="0"/>
              <a:pPr/>
              <a:t>9</a:t>
            </a:fld>
            <a:endParaRPr lang="en-GB"/>
          </a:p>
        </p:txBody>
      </p:sp>
      <p:sp>
        <p:nvSpPr>
          <p:cNvPr id="5" name="Content Placeholder 3">
            <a:extLst>
              <a:ext uri="{FF2B5EF4-FFF2-40B4-BE49-F238E27FC236}">
                <a16:creationId xmlns:a16="http://schemas.microsoft.com/office/drawing/2014/main" id="{FBB1BAAC-58D2-DE4E-8EC4-BE238C656278}"/>
              </a:ext>
            </a:extLst>
          </p:cNvPr>
          <p:cNvSpPr>
            <a:spLocks noGrp="1"/>
          </p:cNvSpPr>
          <p:nvPr>
            <p:ph idx="1"/>
          </p:nvPr>
        </p:nvSpPr>
        <p:spPr>
          <a:xfrm>
            <a:off x="2091336" y="1459517"/>
            <a:ext cx="6873152" cy="3527873"/>
          </a:xfrm>
        </p:spPr>
        <p:txBody>
          <a:bodyPr>
            <a:normAutofit fontScale="92500" lnSpcReduction="10000"/>
          </a:bodyPr>
          <a:lstStyle/>
          <a:p>
            <a:pPr marL="481013" lvl="1" indent="-342900">
              <a:spcBef>
                <a:spcPts val="1176"/>
              </a:spcBef>
              <a:spcAft>
                <a:spcPts val="600"/>
              </a:spcAft>
              <a:buFont typeface="Arial" panose="020B0604020202020204" pitchFamily="34" charset="0"/>
              <a:buChar char="•"/>
            </a:pPr>
            <a:r>
              <a:rPr lang="en-GB" sz="1800" i="1" dirty="0"/>
              <a:t>BRAC’s Empowerment and Livelihoods for Adolescents </a:t>
            </a:r>
            <a:r>
              <a:rPr lang="en-GB" sz="1800" dirty="0"/>
              <a:t>programme in Sierra Leone provides health education, vocational training and microcredit for adolescent girls, resulting in increased learning and reduced teenage pregnancy.</a:t>
            </a:r>
          </a:p>
          <a:p>
            <a:pPr marL="481013" lvl="1" indent="-342900">
              <a:spcBef>
                <a:spcPts val="1176"/>
              </a:spcBef>
              <a:spcAft>
                <a:spcPts val="600"/>
              </a:spcAft>
              <a:buFont typeface="Arial" panose="020B0604020202020204" pitchFamily="34" charset="0"/>
              <a:buChar char="•"/>
            </a:pPr>
            <a:r>
              <a:rPr lang="en-GB" sz="1800" dirty="0"/>
              <a:t>The </a:t>
            </a:r>
            <a:r>
              <a:rPr lang="en-GB" sz="1800" i="1" dirty="0"/>
              <a:t>Social and Financial Empowerment </a:t>
            </a:r>
            <a:r>
              <a:rPr lang="en-GB" sz="1800" dirty="0"/>
              <a:t>programme in rural Bangladesh provides girls’ clubs, financial literacy, livelihood and life skills training, increased financial literacy, ownership of poultry and small livestock, and involvement in economic activities. </a:t>
            </a:r>
          </a:p>
          <a:p>
            <a:pPr marL="481013" lvl="1" indent="-342900">
              <a:spcBef>
                <a:spcPts val="1176"/>
              </a:spcBef>
              <a:spcAft>
                <a:spcPts val="600"/>
              </a:spcAft>
              <a:buFont typeface="Arial" panose="020B0604020202020204" pitchFamily="34" charset="0"/>
              <a:buChar char="•"/>
            </a:pPr>
            <a:r>
              <a:rPr lang="en-GB" sz="1800" dirty="0"/>
              <a:t>The </a:t>
            </a:r>
            <a:r>
              <a:rPr lang="en-GB" sz="1800" i="1" dirty="0"/>
              <a:t>Child Hope programme From Sexual Exploitation to Education for Ugandan Children </a:t>
            </a:r>
            <a:r>
              <a:rPr lang="en-GB" sz="1800" dirty="0"/>
              <a:t>helps girls in sex work to find alternative livelihoods where they are less vulnerable to violence. The programme resulted in girls not returning to unsafe work.</a:t>
            </a:r>
          </a:p>
          <a:p>
            <a:pPr marL="481013" lvl="1" indent="-342900">
              <a:spcBef>
                <a:spcPts val="1176"/>
              </a:spcBef>
              <a:spcAft>
                <a:spcPts val="600"/>
              </a:spcAft>
              <a:buFont typeface="Arial" panose="020B0604020202020204" pitchFamily="34" charset="0"/>
              <a:buChar char="•"/>
            </a:pPr>
            <a:endParaRPr lang="en-GB" sz="1800" dirty="0"/>
          </a:p>
          <a:p>
            <a:pPr marL="481013" lvl="1" indent="-342900">
              <a:spcBef>
                <a:spcPts val="1176"/>
              </a:spcBef>
              <a:spcAft>
                <a:spcPts val="600"/>
              </a:spcAft>
              <a:buFont typeface="Arial" panose="020B0604020202020204" pitchFamily="34" charset="0"/>
              <a:buChar char="•"/>
            </a:pPr>
            <a:endParaRPr lang="en-GB" sz="1800" dirty="0"/>
          </a:p>
          <a:p>
            <a:pPr lvl="1">
              <a:spcBef>
                <a:spcPts val="1176"/>
              </a:spcBef>
              <a:spcAft>
                <a:spcPts val="600"/>
              </a:spcAft>
            </a:pPr>
            <a:endParaRPr lang="en-GB" sz="3200" dirty="0"/>
          </a:p>
          <a:p>
            <a:pPr marL="914400" lvl="1" indent="-457200">
              <a:spcBef>
                <a:spcPts val="1176"/>
              </a:spcBef>
              <a:spcAft>
                <a:spcPts val="600"/>
              </a:spcAft>
              <a:buFont typeface="Arial" panose="020B0604020202020204" pitchFamily="34" charset="0"/>
              <a:buChar char="•"/>
            </a:pPr>
            <a:endParaRPr lang="en-GB" sz="3200" dirty="0"/>
          </a:p>
          <a:p>
            <a:endParaRPr lang="en-US" sz="3600" dirty="0"/>
          </a:p>
        </p:txBody>
      </p:sp>
      <p:pic>
        <p:nvPicPr>
          <p:cNvPr id="11" name="Picture 10">
            <a:extLst>
              <a:ext uri="{FF2B5EF4-FFF2-40B4-BE49-F238E27FC236}">
                <a16:creationId xmlns:a16="http://schemas.microsoft.com/office/drawing/2014/main" id="{543B758A-CC67-4FA3-A008-0911ADDEBF2F}"/>
              </a:ext>
            </a:extLst>
          </p:cNvPr>
          <p:cNvPicPr>
            <a:picLocks noChangeAspect="1"/>
          </p:cNvPicPr>
          <p:nvPr/>
        </p:nvPicPr>
        <p:blipFill>
          <a:blip r:embed="rId3"/>
          <a:stretch>
            <a:fillRect/>
          </a:stretch>
        </p:blipFill>
        <p:spPr>
          <a:xfrm>
            <a:off x="899592" y="3807623"/>
            <a:ext cx="1049060" cy="1073176"/>
          </a:xfrm>
          <a:prstGeom prst="rect">
            <a:avLst/>
          </a:prstGeom>
        </p:spPr>
      </p:pic>
      <p:sp>
        <p:nvSpPr>
          <p:cNvPr id="9" name="TextBox 8">
            <a:extLst>
              <a:ext uri="{FF2B5EF4-FFF2-40B4-BE49-F238E27FC236}">
                <a16:creationId xmlns:a16="http://schemas.microsoft.com/office/drawing/2014/main" id="{E9CF15E4-2EEC-0943-AAF8-3DAD3529894A}"/>
              </a:ext>
            </a:extLst>
          </p:cNvPr>
          <p:cNvSpPr txBox="1"/>
          <p:nvPr/>
        </p:nvSpPr>
        <p:spPr>
          <a:xfrm>
            <a:off x="467544" y="5276289"/>
            <a:ext cx="8208912" cy="830997"/>
          </a:xfrm>
          <a:prstGeom prst="rect">
            <a:avLst/>
          </a:prstGeom>
          <a:noFill/>
        </p:spPr>
        <p:txBody>
          <a:bodyPr wrap="square" rtlCol="0">
            <a:spAutoFit/>
          </a:bodyPr>
          <a:lstStyle/>
          <a:p>
            <a:pPr algn="ctr"/>
            <a:r>
              <a:rPr lang="en-US" sz="2400" b="1" dirty="0">
                <a:solidFill>
                  <a:srgbClr val="EA7125"/>
                </a:solidFill>
              </a:rPr>
              <a:t>But many interventions short-term and small scale, and don’t address wider gender discrimination in school and </a:t>
            </a:r>
            <a:r>
              <a:rPr lang="en-US" sz="2400" b="1" dirty="0" err="1">
                <a:solidFill>
                  <a:srgbClr val="EA7125"/>
                </a:solidFill>
              </a:rPr>
              <a:t>labour</a:t>
            </a:r>
            <a:r>
              <a:rPr lang="en-US" sz="2400" b="1" dirty="0">
                <a:solidFill>
                  <a:srgbClr val="EA7125"/>
                </a:solidFill>
              </a:rPr>
              <a:t> market</a:t>
            </a:r>
          </a:p>
        </p:txBody>
      </p:sp>
      <p:pic>
        <p:nvPicPr>
          <p:cNvPr id="7" name="Picture 6">
            <a:extLst>
              <a:ext uri="{FF2B5EF4-FFF2-40B4-BE49-F238E27FC236}">
                <a16:creationId xmlns:a16="http://schemas.microsoft.com/office/drawing/2014/main" id="{FAC2532B-EB5C-405B-A9C7-BC4FB910A421}"/>
              </a:ext>
            </a:extLst>
          </p:cNvPr>
          <p:cNvPicPr>
            <a:picLocks noChangeAspect="1"/>
          </p:cNvPicPr>
          <p:nvPr/>
        </p:nvPicPr>
        <p:blipFill>
          <a:blip r:embed="rId4"/>
          <a:stretch>
            <a:fillRect/>
          </a:stretch>
        </p:blipFill>
        <p:spPr>
          <a:xfrm>
            <a:off x="893290" y="2604683"/>
            <a:ext cx="1037368" cy="1020079"/>
          </a:xfrm>
          <a:prstGeom prst="rect">
            <a:avLst/>
          </a:prstGeom>
        </p:spPr>
      </p:pic>
      <p:pic>
        <p:nvPicPr>
          <p:cNvPr id="8" name="Picture 7">
            <a:extLst>
              <a:ext uri="{FF2B5EF4-FFF2-40B4-BE49-F238E27FC236}">
                <a16:creationId xmlns:a16="http://schemas.microsoft.com/office/drawing/2014/main" id="{7A9F8132-61AF-4E5F-B463-665D6329230B}"/>
              </a:ext>
            </a:extLst>
          </p:cNvPr>
          <p:cNvPicPr>
            <a:picLocks noChangeAspect="1"/>
          </p:cNvPicPr>
          <p:nvPr/>
        </p:nvPicPr>
        <p:blipFill>
          <a:blip r:embed="rId5"/>
          <a:stretch>
            <a:fillRect/>
          </a:stretch>
        </p:blipFill>
        <p:spPr>
          <a:xfrm>
            <a:off x="901935" y="1377353"/>
            <a:ext cx="1020078" cy="1003355"/>
          </a:xfrm>
          <a:prstGeom prst="rect">
            <a:avLst/>
          </a:prstGeom>
        </p:spPr>
      </p:pic>
    </p:spTree>
    <p:extLst>
      <p:ext uri="{BB962C8B-B14F-4D97-AF65-F5344CB8AC3E}">
        <p14:creationId xmlns:p14="http://schemas.microsoft.com/office/powerpoint/2010/main" val="1126160388"/>
      </p:ext>
    </p:extLst>
  </p:cSld>
  <p:clrMapOvr>
    <a:masterClrMapping/>
  </p:clrMapOvr>
</p:sld>
</file>

<file path=ppt/theme/theme1.xml><?xml version="1.0" encoding="utf-8"?>
<a:theme xmlns:a="http://schemas.openxmlformats.org/drawingml/2006/main" name="REALCentre">
  <a:themeElements>
    <a:clrScheme name="Cambridge">
      <a:dk1>
        <a:sysClr val="windowText" lastClr="000000"/>
      </a:dk1>
      <a:lt1>
        <a:srgbClr val="FFFFFF"/>
      </a:lt1>
      <a:dk2>
        <a:srgbClr val="003E72"/>
      </a:dk2>
      <a:lt2>
        <a:srgbClr val="FFFFFF"/>
      </a:lt2>
      <a:accent1>
        <a:srgbClr val="D6083B"/>
      </a:accent1>
      <a:accent2>
        <a:srgbClr val="0073CF"/>
      </a:accent2>
      <a:accent3>
        <a:srgbClr val="E37222"/>
      </a:accent3>
      <a:accent4>
        <a:srgbClr val="58A618"/>
      </a:accent4>
      <a:accent5>
        <a:srgbClr val="8E258D"/>
      </a:accent5>
      <a:accent6>
        <a:srgbClr val="00B3BE"/>
      </a:accent6>
      <a:hlink>
        <a:srgbClr val="0073CF"/>
      </a:hlink>
      <a:folHlink>
        <a:srgbClr val="8E258D"/>
      </a:folHlink>
    </a:clrScheme>
    <a:fontScheme name="Custom 1">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C617633D9DA1429FD18118B9918E27" ma:contentTypeVersion="13" ma:contentTypeDescription="Create a new document." ma:contentTypeScope="" ma:versionID="c418049f55abf85f32c04361051a2076">
  <xsd:schema xmlns:xsd="http://www.w3.org/2001/XMLSchema" xmlns:xs="http://www.w3.org/2001/XMLSchema" xmlns:p="http://schemas.microsoft.com/office/2006/metadata/properties" xmlns:ns2="deb8fe03-0a70-457d-be20-bb98c727e22e" xmlns:ns3="375af5b2-8cea-45d5-b184-d6c522a311ad" targetNamespace="http://schemas.microsoft.com/office/2006/metadata/properties" ma:root="true" ma:fieldsID="0c9ca75980606e41bb82a43c5814b0e1" ns2:_="" ns3:_="">
    <xsd:import namespace="deb8fe03-0a70-457d-be20-bb98c727e22e"/>
    <xsd:import namespace="375af5b2-8cea-45d5-b184-d6c522a311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b8fe03-0a70-457d-be20-bb98c727e2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5af5b2-8cea-45d5-b184-d6c522a311a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9704B6-9AE4-442A-92ED-F472DEC7782B}"/>
</file>

<file path=customXml/itemProps2.xml><?xml version="1.0" encoding="utf-8"?>
<ds:datastoreItem xmlns:ds="http://schemas.openxmlformats.org/officeDocument/2006/customXml" ds:itemID="{065F32CF-89EF-48DC-9CA3-580507A515F3}"/>
</file>

<file path=customXml/itemProps3.xml><?xml version="1.0" encoding="utf-8"?>
<ds:datastoreItem xmlns:ds="http://schemas.openxmlformats.org/officeDocument/2006/customXml" ds:itemID="{1C679AD9-0E41-4182-8927-75EB608606E3}"/>
</file>

<file path=docProps/app.xml><?xml version="1.0" encoding="utf-8"?>
<Properties xmlns="http://schemas.openxmlformats.org/officeDocument/2006/extended-properties" xmlns:vt="http://schemas.openxmlformats.org/officeDocument/2006/docPropsVTypes">
  <Template>REALCentre</Template>
  <TotalTime>21</TotalTime>
  <Words>925</Words>
  <Application>Microsoft Macintosh PowerPoint</Application>
  <PresentationFormat>On-screen Show (4:3)</PresentationFormat>
  <Paragraphs>103</Paragraphs>
  <Slides>11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REALCentre</vt:lpstr>
      <vt:lpstr> School to work transitions for adolescent girls</vt:lpstr>
      <vt:lpstr>Skills for livelihood opportunities</vt:lpstr>
      <vt:lpstr>PowerPoint Presentation</vt:lpstr>
      <vt:lpstr>PowerPoint Presentation</vt:lpstr>
      <vt:lpstr>Young women who have not completed secondary education more likely to be in low paid work</vt:lpstr>
      <vt:lpstr>Women with no more than primary schooling in informal sector paid the least</vt:lpstr>
      <vt:lpstr>Barriers to accessing secure, productive, safe and fulfilling livelihood opportunities </vt:lpstr>
      <vt:lpstr>Examples of evidence on what works</vt:lpstr>
      <vt:lpstr>Evidence on what works </vt:lpstr>
      <vt:lpstr>PowerPoint Presentation</vt:lpstr>
      <vt:lpstr>PowerPoint Presentation</vt:lpstr>
    </vt:vector>
  </TitlesOfParts>
  <Company>University of Cambridge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Sonia Ilie</dc:creator>
  <cp:lastModifiedBy>Pauline Rose</cp:lastModifiedBy>
  <cp:revision>1059</cp:revision>
  <cp:lastPrinted>2020-06-24T07:51:56Z</cp:lastPrinted>
  <dcterms:created xsi:type="dcterms:W3CDTF">2016-02-29T12:38:10Z</dcterms:created>
  <dcterms:modified xsi:type="dcterms:W3CDTF">2021-06-21T17:25:38Z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0x010100DBC617633D9DA1429FD18118B9918E27</vt:lpwstr>
  </property>
</Properties>
</file>