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76" r:id="rId6"/>
    <p:sldId id="268" r:id="rId7"/>
    <p:sldId id="278" r:id="rId8"/>
    <p:sldId id="279" r:id="rId9"/>
    <p:sldId id="283" r:id="rId10"/>
    <p:sldId id="281" r:id="rId11"/>
    <p:sldId id="285" r:id="rId12"/>
    <p:sldId id="282" r:id="rId13"/>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C72C2B-1F7F-07AF-3364-967149CFDD7E}" name="esther miedema" initials="em" userId="bc78589526e6bcf1" providerId="Windows Live"/>
  <p188:author id="{2AB7F77D-41D1-F809-30B0-11464F8CE63D}" name="Jean Casey" initials="JC" userId="S::Jean.Casey@girlsnotbrides.org::ca3e6f81-b95c-489e-8428-96e80cada072" providerId="AD"/>
  <p188:author id="{A6431FA2-E914-6CFA-A2C7-244BE22BD61A}" name="Winny Koster" initials="WK" userId="S::w.koster@aighd.org::a42e586d-7562-4d5a-b350-7338d57d61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edema, Esther" initials="M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6916" autoAdjust="0"/>
  </p:normalViewPr>
  <p:slideViewPr>
    <p:cSldViewPr snapToGrid="0" snapToObjects="1">
      <p:cViewPr varScale="1">
        <p:scale>
          <a:sx n="56" d="100"/>
          <a:sy n="56" d="100"/>
        </p:scale>
        <p:origin x="1406"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a Surralles Solsona" userId="5b079a50-c30e-426c-81c1-9a1baf43d982" providerId="ADAL" clId="{E2B6F951-5B00-41FA-8743-F3E2238F7DB9}"/>
    <pc:docChg chg="">
      <pc:chgData name="Laia Surralles Solsona" userId="5b079a50-c30e-426c-81c1-9a1baf43d982" providerId="ADAL" clId="{E2B6F951-5B00-41FA-8743-F3E2238F7DB9}" dt="2021-12-01T14:10:29.638" v="4"/>
      <pc:docMkLst>
        <pc:docMk/>
      </pc:docMkLst>
      <pc:sldChg chg="delCm">
        <pc:chgData name="Laia Surralles Solsona" userId="5b079a50-c30e-426c-81c1-9a1baf43d982" providerId="ADAL" clId="{E2B6F951-5B00-41FA-8743-F3E2238F7DB9}" dt="2021-12-01T14:09:58.975" v="0"/>
        <pc:sldMkLst>
          <pc:docMk/>
          <pc:sldMk cId="0" sldId="256"/>
        </pc:sldMkLst>
      </pc:sldChg>
      <pc:sldChg chg="delCm">
        <pc:chgData name="Laia Surralles Solsona" userId="5b079a50-c30e-426c-81c1-9a1baf43d982" providerId="ADAL" clId="{E2B6F951-5B00-41FA-8743-F3E2238F7DB9}" dt="2021-12-01T14:10:25.058" v="2"/>
        <pc:sldMkLst>
          <pc:docMk/>
          <pc:sldMk cId="2614777300" sldId="279"/>
        </pc:sldMkLst>
      </pc:sldChg>
      <pc:sldChg chg="delCm">
        <pc:chgData name="Laia Surralles Solsona" userId="5b079a50-c30e-426c-81c1-9a1baf43d982" providerId="ADAL" clId="{E2B6F951-5B00-41FA-8743-F3E2238F7DB9}" dt="2021-12-01T14:10:29.638" v="4"/>
        <pc:sldMkLst>
          <pc:docMk/>
          <pc:sldMk cId="79279313" sldId="2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57B5964-70EB-445A-892E-AE8BCA8130B2}" type="datetime1">
              <a:rPr lang="nl-NL" altLang="en-US"/>
              <a:pPr/>
              <a:t>1-12-2021</a:t>
            </a:fld>
            <a:endParaRPr lang="nl-NL" altLang="en-U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F40F005-D20A-4275-B79D-BE5760225095}" type="slidenum">
              <a:rPr lang="nl-NL" altLang="en-US"/>
              <a:pPr/>
              <a:t>‹#›</a:t>
            </a:fld>
            <a:endParaRPr lang="nl-NL" altLang="en-US"/>
          </a:p>
        </p:txBody>
      </p:sp>
    </p:spTree>
    <p:extLst>
      <p:ext uri="{BB962C8B-B14F-4D97-AF65-F5344CB8AC3E}">
        <p14:creationId xmlns:p14="http://schemas.microsoft.com/office/powerpoint/2010/main" val="4094293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69A38E6-42E7-4B6E-9073-08BEED71891D}" type="datetime1">
              <a:rPr lang="nl-NL" altLang="en-US"/>
              <a:pPr/>
              <a:t>1-12-2021</a:t>
            </a:fld>
            <a:endParaRPr lang="nl-NL" alt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E00DECE-A77B-48C7-B980-D6B524989A4C}" type="slidenum">
              <a:rPr lang="nl-NL" altLang="en-US"/>
              <a:pPr/>
              <a:t>‹#›</a:t>
            </a:fld>
            <a:endParaRPr lang="nl-NL" altLang="en-US"/>
          </a:p>
        </p:txBody>
      </p:sp>
    </p:spTree>
    <p:extLst>
      <p:ext uri="{BB962C8B-B14F-4D97-AF65-F5344CB8AC3E}">
        <p14:creationId xmlns:p14="http://schemas.microsoft.com/office/powerpoint/2010/main" val="180747368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fld id="{4E00DECE-A77B-48C7-B980-D6B524989A4C}" type="slidenum">
              <a:rPr lang="nl-NL" altLang="en-US"/>
              <a:pPr/>
              <a:t>1</a:t>
            </a:fld>
            <a:endParaRPr lang="nl-NL" altLang="en-US"/>
          </a:p>
        </p:txBody>
      </p:sp>
    </p:spTree>
    <p:extLst>
      <p:ext uri="{BB962C8B-B14F-4D97-AF65-F5344CB8AC3E}">
        <p14:creationId xmlns:p14="http://schemas.microsoft.com/office/powerpoint/2010/main" val="38509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E00DECE-A77B-48C7-B980-D6B524989A4C}" type="slidenum">
              <a:rPr lang="nl-NL" altLang="en-US" smtClean="0"/>
              <a:pPr/>
              <a:t>2</a:t>
            </a:fld>
            <a:endParaRPr lang="nl-NL" altLang="en-US"/>
          </a:p>
        </p:txBody>
      </p:sp>
    </p:spTree>
    <p:extLst>
      <p:ext uri="{BB962C8B-B14F-4D97-AF65-F5344CB8AC3E}">
        <p14:creationId xmlns:p14="http://schemas.microsoft.com/office/powerpoint/2010/main" val="11963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00DECE-A77B-48C7-B980-D6B524989A4C}" type="slidenum">
              <a:rPr lang="nl-NL" altLang="en-US" smtClean="0"/>
              <a:pPr/>
              <a:t>3</a:t>
            </a:fld>
            <a:endParaRPr lang="nl-NL" altLang="en-US"/>
          </a:p>
        </p:txBody>
      </p:sp>
    </p:spTree>
    <p:extLst>
      <p:ext uri="{BB962C8B-B14F-4D97-AF65-F5344CB8AC3E}">
        <p14:creationId xmlns:p14="http://schemas.microsoft.com/office/powerpoint/2010/main" val="179394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E00DECE-A77B-48C7-B980-D6B524989A4C}" type="slidenum">
              <a:rPr lang="nl-NL" altLang="en-US" smtClean="0"/>
              <a:pPr/>
              <a:t>4</a:t>
            </a:fld>
            <a:endParaRPr lang="nl-NL" altLang="en-US"/>
          </a:p>
        </p:txBody>
      </p:sp>
    </p:spTree>
    <p:extLst>
      <p:ext uri="{BB962C8B-B14F-4D97-AF65-F5344CB8AC3E}">
        <p14:creationId xmlns:p14="http://schemas.microsoft.com/office/powerpoint/2010/main" val="206835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charset="0"/>
                <a:cs typeface="ＭＳ Ｐゴシック" charset="0"/>
              </a:rPr>
              <a:t>unpack each of these for the audience as really aligns with the focus of the session and the interlinkages underlined between gender and social norms, inequitable structures that do not provide (incl. economic) alternatives for girls etc?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charset="0"/>
                <a:cs typeface="ＭＳ Ｐゴシック" charset="0"/>
              </a:rPr>
              <a:t>For the audience good to frame the interlinkages clearly.  </a:t>
            </a:r>
          </a:p>
          <a:p>
            <a:endParaRPr lang="en-NL" dirty="0"/>
          </a:p>
        </p:txBody>
      </p:sp>
      <p:sp>
        <p:nvSpPr>
          <p:cNvPr id="4" name="Slide Number Placeholder 3"/>
          <p:cNvSpPr>
            <a:spLocks noGrp="1"/>
          </p:cNvSpPr>
          <p:nvPr>
            <p:ph type="sldNum" sz="quarter" idx="5"/>
          </p:nvPr>
        </p:nvSpPr>
        <p:spPr/>
        <p:txBody>
          <a:bodyPr/>
          <a:lstStyle/>
          <a:p>
            <a:fld id="{4E00DECE-A77B-48C7-B980-D6B524989A4C}" type="slidenum">
              <a:rPr lang="nl-NL" altLang="en-US" smtClean="0"/>
              <a:pPr/>
              <a:t>5</a:t>
            </a:fld>
            <a:endParaRPr lang="nl-NL" altLang="en-US"/>
          </a:p>
        </p:txBody>
      </p:sp>
    </p:spTree>
    <p:extLst>
      <p:ext uri="{BB962C8B-B14F-4D97-AF65-F5344CB8AC3E}">
        <p14:creationId xmlns:p14="http://schemas.microsoft.com/office/powerpoint/2010/main" val="392573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E00DECE-A77B-48C7-B980-D6B524989A4C}" type="slidenum">
              <a:rPr lang="nl-NL" altLang="en-US" smtClean="0"/>
              <a:pPr/>
              <a:t>6</a:t>
            </a:fld>
            <a:endParaRPr lang="nl-NL" altLang="en-US"/>
          </a:p>
        </p:txBody>
      </p:sp>
    </p:spTree>
    <p:extLst>
      <p:ext uri="{BB962C8B-B14F-4D97-AF65-F5344CB8AC3E}">
        <p14:creationId xmlns:p14="http://schemas.microsoft.com/office/powerpoint/2010/main" val="98412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E00DECE-A77B-48C7-B980-D6B524989A4C}" type="slidenum">
              <a:rPr lang="nl-NL" altLang="en-US" smtClean="0"/>
              <a:pPr/>
              <a:t>7</a:t>
            </a:fld>
            <a:endParaRPr lang="nl-NL" altLang="en-US"/>
          </a:p>
        </p:txBody>
      </p:sp>
    </p:spTree>
    <p:extLst>
      <p:ext uri="{BB962C8B-B14F-4D97-AF65-F5344CB8AC3E}">
        <p14:creationId xmlns:p14="http://schemas.microsoft.com/office/powerpoint/2010/main" val="338349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E00DECE-A77B-48C7-B980-D6B524989A4C}" type="slidenum">
              <a:rPr lang="nl-NL" altLang="en-US" smtClean="0"/>
              <a:pPr/>
              <a:t>8</a:t>
            </a:fld>
            <a:endParaRPr lang="nl-NL" altLang="en-US"/>
          </a:p>
        </p:txBody>
      </p:sp>
    </p:spTree>
    <p:extLst>
      <p:ext uri="{BB962C8B-B14F-4D97-AF65-F5344CB8AC3E}">
        <p14:creationId xmlns:p14="http://schemas.microsoft.com/office/powerpoint/2010/main" val="762366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voettekst 4"/>
          <p:cNvSpPr>
            <a:spLocks noGrp="1"/>
          </p:cNvSpPr>
          <p:nvPr>
            <p:ph type="ftr" sz="quarter" idx="10"/>
          </p:nvPr>
        </p:nvSpPr>
        <p:spPr>
          <a:xfrm>
            <a:off x="647700" y="6356350"/>
            <a:ext cx="5834063" cy="365125"/>
          </a:xfrm>
        </p:spPr>
        <p:txBody>
          <a:bodyPr/>
          <a:lstStyle>
            <a:lvl1pPr algn="l">
              <a:defRPr/>
            </a:lvl1pPr>
          </a:lstStyle>
          <a:p>
            <a:pPr>
              <a:defRPr/>
            </a:pPr>
            <a:endParaRPr lang="nl-NL"/>
          </a:p>
        </p:txBody>
      </p:sp>
      <p:sp>
        <p:nvSpPr>
          <p:cNvPr id="3" name="Tijdelijke aanduiding voor dianummer 5"/>
          <p:cNvSpPr>
            <a:spLocks noGrp="1"/>
          </p:cNvSpPr>
          <p:nvPr>
            <p:ph type="sldNum" sz="quarter" idx="11"/>
          </p:nvPr>
        </p:nvSpPr>
        <p:spPr/>
        <p:txBody>
          <a:bodyPr/>
          <a:lstStyle>
            <a:lvl1pPr>
              <a:defRPr/>
            </a:lvl1pPr>
          </a:lstStyle>
          <a:p>
            <a:fld id="{C993CDAB-9919-41A4-A340-82A2E2A84309}" type="slidenum">
              <a:rPr lang="nl-NL" altLang="en-US"/>
              <a:pPr/>
              <a:t>‹#›</a:t>
            </a:fld>
            <a:endParaRPr lang="nl-NL" altLang="en-US"/>
          </a:p>
        </p:txBody>
      </p:sp>
    </p:spTree>
    <p:extLst>
      <p:ext uri="{BB962C8B-B14F-4D97-AF65-F5344CB8AC3E}">
        <p14:creationId xmlns:p14="http://schemas.microsoft.com/office/powerpoint/2010/main" val="388390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tekst 2"/>
          <p:cNvSpPr>
            <a:spLocks noGrp="1"/>
          </p:cNvSpPr>
          <p:nvPr>
            <p:ph idx="1"/>
          </p:nvPr>
        </p:nvSpPr>
        <p:spPr>
          <a:xfrm>
            <a:off x="655682" y="1296483"/>
            <a:ext cx="7437600" cy="595380"/>
          </a:xfrm>
          <a:prstGeom prst="rect">
            <a:avLst/>
          </a:prstGeom>
        </p:spPr>
        <p:txBody>
          <a:bodyPr vert="horz" lIns="0" tIns="0" rIns="0" bIns="0" rtlCol="0">
            <a:normAutofit/>
          </a:bodyPr>
          <a:lstStyle>
            <a:lvl1pPr algn="l">
              <a:defRPr sz="3500" b="1" i="0" spc="-20">
                <a:solidFill>
                  <a:srgbClr val="007FB2"/>
                </a:solidFill>
                <a:latin typeface="Times"/>
                <a:cs typeface="Times"/>
              </a:defRPr>
            </a:lvl1pPr>
          </a:lstStyle>
          <a:p>
            <a:pPr lvl="0"/>
            <a:r>
              <a:rPr lang="en-US"/>
              <a:t>Click to edit Master text styles</a:t>
            </a:r>
          </a:p>
        </p:txBody>
      </p:sp>
      <p:sp>
        <p:nvSpPr>
          <p:cNvPr id="10" name="Tijdelijke aanduiding voor tekst 9"/>
          <p:cNvSpPr>
            <a:spLocks noGrp="1"/>
          </p:cNvSpPr>
          <p:nvPr>
            <p:ph type="body" sz="quarter" idx="13"/>
          </p:nvPr>
        </p:nvSpPr>
        <p:spPr>
          <a:xfrm>
            <a:off x="655638" y="2019300"/>
            <a:ext cx="7437437" cy="4152900"/>
          </a:xfrm>
          <a:prstGeom prst="rect">
            <a:avLst/>
          </a:prstGeom>
        </p:spPr>
        <p:txBody>
          <a:bodyPr vert="horz" lIns="0" tIns="0" rIns="0" bIns="0"/>
          <a:lstStyle>
            <a:lvl1pPr marL="525600" indent="-525600">
              <a:lnSpc>
                <a:spcPts val="3320"/>
              </a:lnSpc>
              <a:spcBef>
                <a:spcPts val="0"/>
              </a:spcBef>
              <a:buFont typeface="+mj-lt"/>
              <a:buAutoNum type="arabicPeriod"/>
              <a:defRPr sz="2400"/>
            </a:lvl1pPr>
            <a:lvl2pPr marL="828000" indent="-370800">
              <a:lnSpc>
                <a:spcPts val="3320"/>
              </a:lnSpc>
              <a:spcBef>
                <a:spcPts val="0"/>
              </a:spcBef>
              <a:buClr>
                <a:srgbClr val="007FB2"/>
              </a:buClr>
              <a:buSzPct val="127000"/>
              <a:buFont typeface="Lucida Grande"/>
              <a:buChar char="■"/>
              <a:defRPr sz="2400"/>
            </a:lvl2pPr>
            <a:lvl3pPr marL="1371600" indent="-457200">
              <a:lnSpc>
                <a:spcPts val="3320"/>
              </a:lnSpc>
              <a:spcBef>
                <a:spcPts val="0"/>
              </a:spcBef>
              <a:buClr>
                <a:srgbClr val="007FB2"/>
              </a:buClr>
              <a:buSzPct val="127000"/>
              <a:buFont typeface="Lucida Grande"/>
              <a:buChar char="■"/>
              <a:defRPr sz="2400"/>
            </a:lvl3pPr>
            <a:lvl4pPr marL="1828800" indent="-457200">
              <a:lnSpc>
                <a:spcPts val="3320"/>
              </a:lnSpc>
              <a:spcBef>
                <a:spcPts val="0"/>
              </a:spcBef>
              <a:buClr>
                <a:srgbClr val="007FB2"/>
              </a:buClr>
              <a:buSzPct val="127000"/>
              <a:buFont typeface="Lucida Grande"/>
              <a:buChar char="■"/>
              <a:defRPr sz="2400"/>
            </a:lvl4pPr>
            <a:lvl5pPr marL="2286000" indent="-457200">
              <a:lnSpc>
                <a:spcPts val="3320"/>
              </a:lnSpc>
              <a:spcBef>
                <a:spcPts val="0"/>
              </a:spcBef>
              <a:buClr>
                <a:srgbClr val="007FB2"/>
              </a:buClr>
              <a:buSzPct val="127000"/>
              <a:buFont typeface="Lucida Grande"/>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voettekst 4"/>
          <p:cNvSpPr>
            <a:spLocks noGrp="1"/>
          </p:cNvSpPr>
          <p:nvPr>
            <p:ph type="ftr" sz="quarter" idx="14"/>
          </p:nvPr>
        </p:nvSpPr>
        <p:spPr/>
        <p:txBody>
          <a:bodyPr/>
          <a:lstStyle>
            <a:lvl1pPr>
              <a:defRPr/>
            </a:lvl1pPr>
          </a:lstStyle>
          <a:p>
            <a:pPr>
              <a:defRPr/>
            </a:pPr>
            <a:endParaRPr lang="nl-NL"/>
          </a:p>
        </p:txBody>
      </p:sp>
      <p:sp>
        <p:nvSpPr>
          <p:cNvPr id="5" name="Tijdelijke aanduiding voor dianummer 5"/>
          <p:cNvSpPr>
            <a:spLocks noGrp="1"/>
          </p:cNvSpPr>
          <p:nvPr>
            <p:ph type="sldNum" sz="quarter" idx="15"/>
          </p:nvPr>
        </p:nvSpPr>
        <p:spPr/>
        <p:txBody>
          <a:bodyPr/>
          <a:lstStyle>
            <a:lvl1pPr>
              <a:defRPr/>
            </a:lvl1pPr>
          </a:lstStyle>
          <a:p>
            <a:fld id="{CFDA6D1D-3CC9-4402-A937-2764945ACF34}" type="slidenum">
              <a:rPr lang="nl-NL" altLang="en-US"/>
              <a:pPr/>
              <a:t>‹#›</a:t>
            </a:fld>
            <a:endParaRPr lang="nl-NL" altLang="en-US"/>
          </a:p>
        </p:txBody>
      </p:sp>
    </p:spTree>
    <p:extLst>
      <p:ext uri="{BB962C8B-B14F-4D97-AF65-F5344CB8AC3E}">
        <p14:creationId xmlns:p14="http://schemas.microsoft.com/office/powerpoint/2010/main" val="202148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55200" y="1296000"/>
            <a:ext cx="7804800" cy="594000"/>
          </a:xfrm>
          <a:prstGeom prst="rect">
            <a:avLst/>
          </a:prstGeom>
        </p:spPr>
        <p:txBody>
          <a:bodyPr lIns="0" tIns="0" rIns="0" bIns="0" anchor="t" anchorCtr="0"/>
          <a:lstStyle>
            <a:lvl1pPr algn="l">
              <a:defRPr sz="3500" b="1" i="0">
                <a:solidFill>
                  <a:srgbClr val="007FB2"/>
                </a:solidFill>
                <a:latin typeface="Times"/>
                <a:cs typeface="Times"/>
              </a:defRPr>
            </a:lvl1pPr>
          </a:lstStyle>
          <a:p>
            <a:r>
              <a:rPr lang="en-US"/>
              <a:t>Click to edit Master title style</a:t>
            </a:r>
            <a:endParaRPr lang="nl-NL" dirty="0"/>
          </a:p>
        </p:txBody>
      </p:sp>
      <p:sp>
        <p:nvSpPr>
          <p:cNvPr id="3" name="Tijdelijke aanduiding voor inhoud 2"/>
          <p:cNvSpPr>
            <a:spLocks noGrp="1"/>
          </p:cNvSpPr>
          <p:nvPr>
            <p:ph idx="1"/>
          </p:nvPr>
        </p:nvSpPr>
        <p:spPr>
          <a:xfrm>
            <a:off x="655200" y="2476800"/>
            <a:ext cx="4319999" cy="3204000"/>
          </a:xfrm>
          <a:prstGeom prst="rect">
            <a:avLst/>
          </a:prstGeo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ijdelijke aanduiding voor tekst 3"/>
          <p:cNvSpPr>
            <a:spLocks noGrp="1"/>
          </p:cNvSpPr>
          <p:nvPr>
            <p:ph type="body" sz="half" idx="2"/>
          </p:nvPr>
        </p:nvSpPr>
        <p:spPr>
          <a:xfrm>
            <a:off x="5263200" y="2476801"/>
            <a:ext cx="3196800" cy="3196800"/>
          </a:xfrm>
          <a:prstGeom prst="rect">
            <a:avLst/>
          </a:prstGeom>
        </p:spPr>
        <p:txBody>
          <a:bodyPr lIns="0" tIns="0" rIns="0" bIns="0"/>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voettekst 5"/>
          <p:cNvSpPr>
            <a:spLocks noGrp="1"/>
          </p:cNvSpPr>
          <p:nvPr>
            <p:ph type="ftr" sz="quarter" idx="11"/>
          </p:nvPr>
        </p:nvSpPr>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p:txBody>
          <a:bodyPr/>
          <a:lstStyle>
            <a:lvl1pPr>
              <a:defRPr/>
            </a:lvl1pPr>
          </a:lstStyle>
          <a:p>
            <a:fld id="{56BE5A15-68E4-4D32-8233-E8CFB324805B}" type="slidenum">
              <a:rPr lang="nl-NL" altLang="en-US"/>
              <a:pPr/>
              <a:t>‹#›</a:t>
            </a:fld>
            <a:endParaRPr lang="nl-NL" altLang="en-US"/>
          </a:p>
        </p:txBody>
      </p:sp>
    </p:spTree>
    <p:extLst>
      <p:ext uri="{BB962C8B-B14F-4D97-AF65-F5344CB8AC3E}">
        <p14:creationId xmlns:p14="http://schemas.microsoft.com/office/powerpoint/2010/main" val="202689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55200" y="1296000"/>
            <a:ext cx="7560356" cy="594000"/>
          </a:xfrm>
          <a:prstGeom prst="rect">
            <a:avLst/>
          </a:prstGeom>
        </p:spPr>
        <p:txBody>
          <a:bodyPr lIns="0" tIns="0" rIns="0" bIns="0" anchor="b"/>
          <a:lstStyle>
            <a:lvl1pPr algn="l">
              <a:defRPr sz="3500" b="1">
                <a:solidFill>
                  <a:srgbClr val="007FB2"/>
                </a:solidFill>
                <a:latin typeface="Times"/>
                <a:cs typeface="Times"/>
              </a:defRPr>
            </a:lvl1pPr>
          </a:lstStyle>
          <a:p>
            <a:r>
              <a:rPr lang="en-US"/>
              <a:t>Click to edit Master title style</a:t>
            </a:r>
            <a:endParaRPr lang="nl-NL" dirty="0"/>
          </a:p>
        </p:txBody>
      </p:sp>
      <p:sp>
        <p:nvSpPr>
          <p:cNvPr id="3" name="Tijdelijke aanduiding voor afbeelding 2"/>
          <p:cNvSpPr>
            <a:spLocks noGrp="1"/>
          </p:cNvSpPr>
          <p:nvPr>
            <p:ph type="pic" idx="1"/>
          </p:nvPr>
        </p:nvSpPr>
        <p:spPr>
          <a:xfrm>
            <a:off x="655200" y="2477375"/>
            <a:ext cx="2875400" cy="3197225"/>
          </a:xfrm>
          <a:prstGeom prst="rect">
            <a:avLst/>
          </a:prstGeom>
        </p:spPr>
        <p:txBody>
          <a:bodyPr lIns="0" tIns="0" rIns="0" bIns="0"/>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dirty="0"/>
          </a:p>
        </p:txBody>
      </p:sp>
      <p:sp>
        <p:nvSpPr>
          <p:cNvPr id="4" name="Tijdelijke aanduiding voor tekst 3"/>
          <p:cNvSpPr>
            <a:spLocks noGrp="1"/>
          </p:cNvSpPr>
          <p:nvPr>
            <p:ph type="body" sz="half" idx="2"/>
          </p:nvPr>
        </p:nvSpPr>
        <p:spPr>
          <a:xfrm>
            <a:off x="3823200" y="2477374"/>
            <a:ext cx="4392356" cy="3197225"/>
          </a:xfrm>
          <a:prstGeom prst="rect">
            <a:avLst/>
          </a:prstGeom>
        </p:spPr>
        <p:txBody>
          <a:bodyPr lIns="0" tIns="0" rIns="0" bIns="0"/>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voettekst 5"/>
          <p:cNvSpPr>
            <a:spLocks noGrp="1"/>
          </p:cNvSpPr>
          <p:nvPr>
            <p:ph type="ftr" sz="quarter" idx="10"/>
          </p:nvPr>
        </p:nvSpPr>
        <p:spPr/>
        <p:txBody>
          <a:bodyPr/>
          <a:lstStyle>
            <a:lvl1pPr>
              <a:defRPr/>
            </a:lvl1pPr>
          </a:lstStyle>
          <a:p>
            <a:pPr>
              <a:defRPr/>
            </a:pPr>
            <a:endParaRPr lang="nl-NL"/>
          </a:p>
        </p:txBody>
      </p:sp>
      <p:sp>
        <p:nvSpPr>
          <p:cNvPr id="6" name="Tijdelijke aanduiding voor dianummer 6"/>
          <p:cNvSpPr>
            <a:spLocks noGrp="1"/>
          </p:cNvSpPr>
          <p:nvPr>
            <p:ph type="sldNum" sz="quarter" idx="11"/>
          </p:nvPr>
        </p:nvSpPr>
        <p:spPr/>
        <p:txBody>
          <a:bodyPr/>
          <a:lstStyle>
            <a:lvl1pPr>
              <a:defRPr/>
            </a:lvl1pPr>
          </a:lstStyle>
          <a:p>
            <a:fld id="{1BC82010-F10F-4084-8073-4C6A788C8D99}" type="slidenum">
              <a:rPr lang="nl-NL" altLang="en-US"/>
              <a:pPr/>
              <a:t>‹#›</a:t>
            </a:fld>
            <a:endParaRPr lang="nl-NL" altLang="en-US"/>
          </a:p>
        </p:txBody>
      </p:sp>
    </p:spTree>
    <p:extLst>
      <p:ext uri="{BB962C8B-B14F-4D97-AF65-F5344CB8AC3E}">
        <p14:creationId xmlns:p14="http://schemas.microsoft.com/office/powerpoint/2010/main" val="356152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365128"/>
            <a:ext cx="7309802" cy="1325563"/>
          </a:xfrm>
        </p:spPr>
        <p:txBody>
          <a:bodyPr/>
          <a:lstStyle>
            <a:lvl1pPr>
              <a:defRPr sz="4062"/>
            </a:lvl1pPr>
          </a:lstStyle>
          <a:p>
            <a:r>
              <a:rPr lang="en-US" sz="3692" b="1" dirty="0">
                <a:solidFill>
                  <a:srgbClr val="D75F4D"/>
                </a:solidFill>
              </a:rPr>
              <a:t>TITLE</a:t>
            </a:r>
            <a:endParaRPr lang="en-US" dirty="0"/>
          </a:p>
        </p:txBody>
      </p:sp>
      <p:sp>
        <p:nvSpPr>
          <p:cNvPr id="3" name="Content Placeholder 2"/>
          <p:cNvSpPr>
            <a:spLocks noGrp="1"/>
          </p:cNvSpPr>
          <p:nvPr>
            <p:ph idx="1" hasCustomPrompt="1"/>
          </p:nvPr>
        </p:nvSpPr>
        <p:spPr>
          <a:xfrm>
            <a:off x="628651" y="1825625"/>
            <a:ext cx="7309803" cy="4351338"/>
          </a:xfrm>
        </p:spPr>
        <p:txBody>
          <a:bodyPr/>
          <a:lstStyle>
            <a:lvl1pPr>
              <a:defRPr sz="2585"/>
            </a:lvl1pPr>
          </a:lstStyle>
          <a:p>
            <a:pPr lvl="0"/>
            <a:r>
              <a:rPr lang="en-US" sz="1846" dirty="0">
                <a:solidFill>
                  <a:schemeClr val="tx1">
                    <a:lumMod val="50000"/>
                    <a:lumOff val="50000"/>
                  </a:schemeClr>
                </a:solidFill>
              </a:rPr>
              <a:t>Content</a:t>
            </a:r>
            <a:endParaRPr lang="en-US" dirty="0"/>
          </a:p>
        </p:txBody>
      </p:sp>
      <p:sp>
        <p:nvSpPr>
          <p:cNvPr id="7" name="Rectangle 6"/>
          <p:cNvSpPr/>
          <p:nvPr userDrawn="1"/>
        </p:nvSpPr>
        <p:spPr>
          <a:xfrm>
            <a:off x="8346615" y="0"/>
            <a:ext cx="802894" cy="6857998"/>
          </a:xfrm>
          <a:prstGeom prst="rect">
            <a:avLst/>
          </a:prstGeom>
          <a:solidFill>
            <a:srgbClr val="D75F4D"/>
          </a:solidFill>
          <a:ln>
            <a:solidFill>
              <a:srgbClr val="D75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01901" y="2960239"/>
            <a:ext cx="692322" cy="937520"/>
          </a:xfrm>
          <a:prstGeom prst="rect">
            <a:avLst/>
          </a:prstGeom>
        </p:spPr>
      </p:pic>
    </p:spTree>
    <p:extLst>
      <p:ext uri="{BB962C8B-B14F-4D97-AF65-F5344CB8AC3E}">
        <p14:creationId xmlns:p14="http://schemas.microsoft.com/office/powerpoint/2010/main" val="1013339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p:cNvSpPr>
            <a:spLocks noGrp="1"/>
          </p:cNvSpPr>
          <p:nvPr>
            <p:ph type="sldNum" sz="quarter" idx="4"/>
          </p:nvPr>
        </p:nvSpPr>
        <p:spPr>
          <a:xfrm>
            <a:off x="7053263" y="6388100"/>
            <a:ext cx="1162050" cy="365125"/>
          </a:xfrm>
          <a:prstGeom prst="rect">
            <a:avLst/>
          </a:prstGeom>
        </p:spPr>
        <p:txBody>
          <a:bodyPr vert="horz" wrap="square" lIns="91440" tIns="45720" rIns="91440" bIns="45720" numCol="1" anchor="ctr" anchorCtr="0" compatLnSpc="1">
            <a:prstTxWarp prst="textNoShape">
              <a:avLst/>
            </a:prstTxWarp>
          </a:bodyPr>
          <a:lstStyle>
            <a:lvl1pPr algn="r">
              <a:defRPr sz="1300" b="1">
                <a:solidFill>
                  <a:srgbClr val="898989"/>
                </a:solidFill>
                <a:latin typeface="Times" charset="0"/>
                <a:cs typeface="Times" charset="0"/>
              </a:defRPr>
            </a:lvl1pPr>
          </a:lstStyle>
          <a:p>
            <a:fld id="{402505E1-F7CA-41B4-9D45-D25DE3A2F687}" type="slidenum">
              <a:rPr lang="nl-NL" altLang="en-US"/>
              <a:pPr/>
              <a:t>‹#›</a:t>
            </a:fld>
            <a:endParaRPr lang="nl-NL"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defRPr sz="3600" b="1" kern="1200" spc="-70">
          <a:solidFill>
            <a:schemeClr val="tx1"/>
          </a:solidFill>
          <a:latin typeface="Times"/>
          <a:ea typeface="ＭＳ Ｐゴシック" charset="0"/>
          <a:cs typeface="Times"/>
        </a:defRPr>
      </a:lvl1pPr>
      <a:lvl2pPr marL="457200" algn="l" defTabSz="457200" rtl="0" eaLnBrk="1" fontAlgn="base" hangingPunct="1">
        <a:spcBef>
          <a:spcPct val="20000"/>
        </a:spcBef>
        <a:spcAft>
          <a:spcPct val="0"/>
        </a:spcAft>
        <a:buFont typeface="Arial" charset="0"/>
        <a:defRPr sz="2800" b="1" kern="1200">
          <a:solidFill>
            <a:schemeClr val="tx1"/>
          </a:solidFill>
          <a:latin typeface="Times"/>
          <a:ea typeface="ＭＳ Ｐゴシック" charset="0"/>
          <a:cs typeface="Times"/>
        </a:defRPr>
      </a:lvl2pPr>
      <a:lvl3pPr marL="914400" algn="l" defTabSz="457200" rtl="0" eaLnBrk="1" fontAlgn="base" hangingPunct="1">
        <a:spcBef>
          <a:spcPct val="20000"/>
        </a:spcBef>
        <a:spcAft>
          <a:spcPct val="0"/>
        </a:spcAft>
        <a:buFont typeface="Arial" charset="0"/>
        <a:defRPr sz="2400" b="1" kern="1200">
          <a:solidFill>
            <a:schemeClr val="tx1"/>
          </a:solidFill>
          <a:latin typeface="Times"/>
          <a:ea typeface="ＭＳ Ｐゴシック" charset="0"/>
          <a:cs typeface="Times"/>
        </a:defRPr>
      </a:lvl3pPr>
      <a:lvl4pPr marL="1371600" algn="l" defTabSz="457200" rtl="0" eaLnBrk="1" fontAlgn="base" hangingPunct="1">
        <a:spcBef>
          <a:spcPct val="20000"/>
        </a:spcBef>
        <a:spcAft>
          <a:spcPct val="0"/>
        </a:spcAft>
        <a:buFont typeface="Arial" charset="0"/>
        <a:defRPr sz="2000" b="1" kern="1200">
          <a:solidFill>
            <a:schemeClr val="tx1"/>
          </a:solidFill>
          <a:latin typeface="Times"/>
          <a:ea typeface="ＭＳ Ｐゴシック" charset="0"/>
          <a:cs typeface="Times"/>
        </a:defRPr>
      </a:lvl4pPr>
      <a:lvl5pPr marL="1828800" algn="l" defTabSz="457200" rtl="0" eaLnBrk="1" fontAlgn="base" hangingPunct="1">
        <a:spcBef>
          <a:spcPct val="20000"/>
        </a:spcBef>
        <a:spcAft>
          <a:spcPct val="0"/>
        </a:spcAft>
        <a:buFont typeface="Arial" charset="0"/>
        <a:defRPr sz="2000" b="1" kern="1200">
          <a:solidFill>
            <a:schemeClr val="tx1"/>
          </a:solidFill>
          <a:latin typeface="Times"/>
          <a:ea typeface="ＭＳ Ｐゴシック"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journals.sagepub.com/toc/pdja/20/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169210233"/>
              </p:ext>
            </p:extLst>
          </p:nvPr>
        </p:nvGraphicFramePr>
        <p:xfrm>
          <a:off x="657224" y="2577873"/>
          <a:ext cx="7559675" cy="3066480"/>
        </p:xfrm>
        <a:graphic>
          <a:graphicData uri="http://schemas.openxmlformats.org/drawingml/2006/table">
            <a:tbl>
              <a:tblPr/>
              <a:tblGrid>
                <a:gridCol w="7559675">
                  <a:extLst>
                    <a:ext uri="{9D8B030D-6E8A-4147-A177-3AD203B41FA5}">
                      <a16:colId xmlns:a16="http://schemas.microsoft.com/office/drawing/2014/main" val="20000"/>
                    </a:ext>
                  </a:extLst>
                </a:gridCol>
              </a:tblGrid>
              <a:tr h="184150">
                <a:tc>
                  <a:txBody>
                    <a:bodyPr/>
                    <a:lstStyle>
                      <a:lvl1pPr eaLnBrk="0" hangingPunct="0">
                        <a:spcBef>
                          <a:spcPct val="20000"/>
                        </a:spcBef>
                        <a:buFont typeface="Arial" charset="0"/>
                        <a:defRPr sz="3200" b="1">
                          <a:solidFill>
                            <a:schemeClr val="tx1"/>
                          </a:solidFill>
                          <a:latin typeface="Times" charset="0"/>
                          <a:ea typeface="ＭＳ Ｐゴシック" charset="-128"/>
                        </a:defRPr>
                      </a:lvl1pPr>
                      <a:lvl2pPr marL="37931725" indent="-37474525" eaLnBrk="0" hangingPunct="0">
                        <a:spcBef>
                          <a:spcPct val="20000"/>
                        </a:spcBef>
                        <a:buFont typeface="Arial" charset="0"/>
                        <a:defRPr sz="2400" b="1">
                          <a:solidFill>
                            <a:schemeClr val="tx1"/>
                          </a:solidFill>
                          <a:latin typeface="Times" charset="0"/>
                          <a:ea typeface="ＭＳ Ｐゴシック" charset="-128"/>
                        </a:defRPr>
                      </a:lvl2pPr>
                      <a:lvl3pPr eaLnBrk="0" hangingPunct="0">
                        <a:spcBef>
                          <a:spcPct val="20000"/>
                        </a:spcBef>
                        <a:defRPr sz="2000" b="1">
                          <a:solidFill>
                            <a:schemeClr val="tx1"/>
                          </a:solidFill>
                          <a:latin typeface="Times" charset="0"/>
                          <a:ea typeface="ＭＳ Ｐゴシック" charset="-128"/>
                        </a:defRPr>
                      </a:lvl3pPr>
                      <a:lvl4pPr eaLnBrk="0" hangingPunct="0">
                        <a:spcBef>
                          <a:spcPct val="20000"/>
                        </a:spcBef>
                        <a:defRPr b="1">
                          <a:solidFill>
                            <a:schemeClr val="tx1"/>
                          </a:solidFill>
                          <a:latin typeface="Times" charset="0"/>
                          <a:ea typeface="ＭＳ Ｐゴシック" charset="-128"/>
                        </a:defRPr>
                      </a:lvl4pPr>
                      <a:lvl5pPr eaLnBrk="0" hangingPunct="0">
                        <a:spcBef>
                          <a:spcPct val="20000"/>
                        </a:spcBef>
                        <a:defRPr b="1">
                          <a:solidFill>
                            <a:schemeClr val="tx1"/>
                          </a:solidFill>
                          <a:latin typeface="Times" charset="0"/>
                          <a:ea typeface="ＭＳ Ｐゴシック" charset="-128"/>
                        </a:defRPr>
                      </a:lvl5pPr>
                      <a:lvl6pPr marL="457200" eaLnBrk="0" fontAlgn="base" hangingPunct="0">
                        <a:spcBef>
                          <a:spcPct val="20000"/>
                        </a:spcBef>
                        <a:spcAft>
                          <a:spcPct val="0"/>
                        </a:spcAft>
                        <a:defRPr b="1">
                          <a:solidFill>
                            <a:schemeClr val="tx1"/>
                          </a:solidFill>
                          <a:latin typeface="Times" charset="0"/>
                          <a:ea typeface="ＭＳ Ｐゴシック" charset="-128"/>
                        </a:defRPr>
                      </a:lvl6pPr>
                      <a:lvl7pPr marL="914400" eaLnBrk="0" fontAlgn="base" hangingPunct="0">
                        <a:spcBef>
                          <a:spcPct val="20000"/>
                        </a:spcBef>
                        <a:spcAft>
                          <a:spcPct val="0"/>
                        </a:spcAft>
                        <a:defRPr b="1">
                          <a:solidFill>
                            <a:schemeClr val="tx1"/>
                          </a:solidFill>
                          <a:latin typeface="Times" charset="0"/>
                          <a:ea typeface="ＭＳ Ｐゴシック" charset="-128"/>
                        </a:defRPr>
                      </a:lvl7pPr>
                      <a:lvl8pPr marL="1371600" eaLnBrk="0" fontAlgn="base" hangingPunct="0">
                        <a:spcBef>
                          <a:spcPct val="20000"/>
                        </a:spcBef>
                        <a:spcAft>
                          <a:spcPct val="0"/>
                        </a:spcAft>
                        <a:defRPr b="1">
                          <a:solidFill>
                            <a:schemeClr val="tx1"/>
                          </a:solidFill>
                          <a:latin typeface="Times" charset="0"/>
                          <a:ea typeface="ＭＳ Ｐゴシック" charset="-128"/>
                        </a:defRPr>
                      </a:lvl8pPr>
                      <a:lvl9pPr marL="1828800" eaLnBrk="0" fontAlgn="base" hangingPunct="0">
                        <a:spcBef>
                          <a:spcPct val="20000"/>
                        </a:spcBef>
                        <a:spcAft>
                          <a:spcPct val="0"/>
                        </a:spcAft>
                        <a:defRPr b="1">
                          <a:solidFill>
                            <a:schemeClr val="tx1"/>
                          </a:solidFill>
                          <a:latin typeface="Times" charset="0"/>
                          <a:ea typeface="ＭＳ Ｐゴシック" charset="-128"/>
                        </a:defRPr>
                      </a:lvl9pPr>
                    </a:lstStyle>
                    <a:p>
                      <a:pPr marL="0" marR="0" lvl="0" indent="0" algn="ctr" rtl="0" eaLnBrk="1" fontAlgn="base" latinLnBrk="0" hangingPunct="1">
                        <a:lnSpc>
                          <a:spcPct val="100000"/>
                        </a:lnSpc>
                        <a:spcBef>
                          <a:spcPct val="0"/>
                        </a:spcBef>
                        <a:spcAft>
                          <a:spcPct val="0"/>
                        </a:spcAft>
                        <a:buClrTx/>
                        <a:buSzTx/>
                        <a:buFontTx/>
                        <a:buNone/>
                      </a:pPr>
                      <a:r>
                        <a:rPr lang="en-US" altLang="en-US" sz="3200" b="0" i="1" u="none" strike="noStrike" cap="none" normalizeH="0" baseline="0" dirty="0">
                          <a:ln>
                            <a:noFill/>
                          </a:ln>
                          <a:solidFill>
                            <a:schemeClr val="accent2"/>
                          </a:solidFill>
                          <a:effectLst/>
                          <a:latin typeface="Calibri"/>
                          <a:ea typeface="ＭＳ Ｐゴシック"/>
                          <a:cs typeface="Arial"/>
                        </a:rPr>
                        <a:t>Child marriage, structural drivers and alternatives:</a:t>
                      </a:r>
                    </a:p>
                    <a:p>
                      <a:pPr marL="0" marR="0" lvl="0" indent="0" algn="ctr">
                        <a:lnSpc>
                          <a:spcPct val="100000"/>
                        </a:lnSpc>
                        <a:spcBef>
                          <a:spcPct val="0"/>
                        </a:spcBef>
                        <a:spcAft>
                          <a:spcPct val="0"/>
                        </a:spcAft>
                        <a:buClrTx/>
                        <a:buSzTx/>
                        <a:buFontTx/>
                        <a:buNone/>
                      </a:pPr>
                      <a:r>
                        <a:rPr lang="en-US" altLang="en-US" sz="2400" b="0" i="1" u="none" strike="noStrike" cap="none" normalizeH="0" baseline="0" dirty="0">
                          <a:ln>
                            <a:noFill/>
                          </a:ln>
                          <a:solidFill>
                            <a:schemeClr val="accent2"/>
                          </a:solidFill>
                          <a:effectLst/>
                          <a:latin typeface="Calibri"/>
                          <a:ea typeface="ＭＳ Ｐゴシック"/>
                          <a:cs typeface="Arial"/>
                        </a:rPr>
                        <a:t>Attending to gendered constraints and structures encountered by young women and families</a:t>
                      </a:r>
                    </a:p>
                    <a:p>
                      <a:pPr marL="0" marR="0" lvl="0" indent="0" algn="ctr">
                        <a:lnSpc>
                          <a:spcPct val="100000"/>
                        </a:lnSpc>
                        <a:spcBef>
                          <a:spcPct val="0"/>
                        </a:spcBef>
                        <a:spcAft>
                          <a:spcPct val="0"/>
                        </a:spcAft>
                        <a:buClrTx/>
                        <a:buSzTx/>
                        <a:buFontTx/>
                        <a:buNone/>
                      </a:pPr>
                      <a:r>
                        <a:rPr lang="en-US" altLang="en-US" sz="3200" b="0" i="0" u="none" strike="noStrike" cap="none" normalizeH="0" baseline="0" dirty="0">
                          <a:ln>
                            <a:noFill/>
                          </a:ln>
                          <a:solidFill>
                            <a:schemeClr val="accent2"/>
                          </a:solidFill>
                          <a:effectLst/>
                          <a:latin typeface="Calibri"/>
                          <a:ea typeface="ＭＳ Ｐゴシック"/>
                          <a:cs typeface="Arial"/>
                        </a:rPr>
                        <a:t>  </a:t>
                      </a:r>
                      <a:endParaRPr lang="en-US" dirty="0">
                        <a:solidFill>
                          <a:schemeClr val="accent2"/>
                        </a:solidFill>
                      </a:endParaRPr>
                    </a:p>
                    <a:p>
                      <a:pPr marL="0" marR="0" lvl="0" indent="0" algn="r">
                        <a:lnSpc>
                          <a:spcPct val="100000"/>
                        </a:lnSpc>
                        <a:spcBef>
                          <a:spcPct val="0"/>
                        </a:spcBef>
                        <a:spcAft>
                          <a:spcPct val="0"/>
                        </a:spcAft>
                        <a:buClrTx/>
                        <a:buSzTx/>
                        <a:buFontTx/>
                        <a:buNone/>
                      </a:pPr>
                      <a:r>
                        <a:rPr lang="en-US" altLang="en-US" sz="2400" b="0" i="0" u="none" strike="noStrike" cap="none" normalizeH="0" baseline="0" dirty="0">
                          <a:ln>
                            <a:noFill/>
                          </a:ln>
                          <a:solidFill>
                            <a:schemeClr val="accent2"/>
                          </a:solidFill>
                          <a:effectLst/>
                          <a:latin typeface="Calibri"/>
                          <a:ea typeface="ＭＳ Ｐゴシック"/>
                          <a:cs typeface="Arial"/>
                        </a:rPr>
                        <a:t>Esther Miedema, Winny Koster &amp; Nicky Pouw, GID</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74625">
                <a:tc>
                  <a:txBody>
                    <a:bodyPr/>
                    <a:lstStyle>
                      <a:lvl1pPr eaLnBrk="0" hangingPunct="0">
                        <a:spcBef>
                          <a:spcPct val="20000"/>
                        </a:spcBef>
                        <a:buFont typeface="Arial" charset="0"/>
                        <a:defRPr sz="3200" b="1">
                          <a:solidFill>
                            <a:schemeClr val="tx1"/>
                          </a:solidFill>
                          <a:latin typeface="Times" charset="0"/>
                          <a:ea typeface="ＭＳ Ｐゴシック" charset="-128"/>
                        </a:defRPr>
                      </a:lvl1pPr>
                      <a:lvl2pPr marL="37931725" indent="-37474525" eaLnBrk="0" hangingPunct="0">
                        <a:spcBef>
                          <a:spcPct val="20000"/>
                        </a:spcBef>
                        <a:buFont typeface="Arial" charset="0"/>
                        <a:defRPr sz="2400" b="1">
                          <a:solidFill>
                            <a:schemeClr val="tx1"/>
                          </a:solidFill>
                          <a:latin typeface="Times" charset="0"/>
                          <a:ea typeface="ＭＳ Ｐゴシック" charset="-128"/>
                        </a:defRPr>
                      </a:lvl2pPr>
                      <a:lvl3pPr eaLnBrk="0" hangingPunct="0">
                        <a:spcBef>
                          <a:spcPct val="20000"/>
                        </a:spcBef>
                        <a:defRPr sz="2000" b="1">
                          <a:solidFill>
                            <a:schemeClr val="tx1"/>
                          </a:solidFill>
                          <a:latin typeface="Times" charset="0"/>
                          <a:ea typeface="ＭＳ Ｐゴシック" charset="-128"/>
                        </a:defRPr>
                      </a:lvl3pPr>
                      <a:lvl4pPr eaLnBrk="0" hangingPunct="0">
                        <a:spcBef>
                          <a:spcPct val="20000"/>
                        </a:spcBef>
                        <a:defRPr b="1">
                          <a:solidFill>
                            <a:schemeClr val="tx1"/>
                          </a:solidFill>
                          <a:latin typeface="Times" charset="0"/>
                          <a:ea typeface="ＭＳ Ｐゴシック" charset="-128"/>
                        </a:defRPr>
                      </a:lvl4pPr>
                      <a:lvl5pPr eaLnBrk="0" hangingPunct="0">
                        <a:spcBef>
                          <a:spcPct val="20000"/>
                        </a:spcBef>
                        <a:defRPr b="1">
                          <a:solidFill>
                            <a:schemeClr val="tx1"/>
                          </a:solidFill>
                          <a:latin typeface="Times" charset="0"/>
                          <a:ea typeface="ＭＳ Ｐゴシック" charset="-128"/>
                        </a:defRPr>
                      </a:lvl5pPr>
                      <a:lvl6pPr marL="457200" eaLnBrk="0" fontAlgn="base" hangingPunct="0">
                        <a:spcBef>
                          <a:spcPct val="20000"/>
                        </a:spcBef>
                        <a:spcAft>
                          <a:spcPct val="0"/>
                        </a:spcAft>
                        <a:defRPr b="1">
                          <a:solidFill>
                            <a:schemeClr val="tx1"/>
                          </a:solidFill>
                          <a:latin typeface="Times" charset="0"/>
                          <a:ea typeface="ＭＳ Ｐゴシック" charset="-128"/>
                        </a:defRPr>
                      </a:lvl6pPr>
                      <a:lvl7pPr marL="914400" eaLnBrk="0" fontAlgn="base" hangingPunct="0">
                        <a:spcBef>
                          <a:spcPct val="20000"/>
                        </a:spcBef>
                        <a:spcAft>
                          <a:spcPct val="0"/>
                        </a:spcAft>
                        <a:defRPr b="1">
                          <a:solidFill>
                            <a:schemeClr val="tx1"/>
                          </a:solidFill>
                          <a:latin typeface="Times" charset="0"/>
                          <a:ea typeface="ＭＳ Ｐゴシック" charset="-128"/>
                        </a:defRPr>
                      </a:lvl7pPr>
                      <a:lvl8pPr marL="1371600" eaLnBrk="0" fontAlgn="base" hangingPunct="0">
                        <a:spcBef>
                          <a:spcPct val="20000"/>
                        </a:spcBef>
                        <a:spcAft>
                          <a:spcPct val="0"/>
                        </a:spcAft>
                        <a:defRPr b="1">
                          <a:solidFill>
                            <a:schemeClr val="tx1"/>
                          </a:solidFill>
                          <a:latin typeface="Times" charset="0"/>
                          <a:ea typeface="ＭＳ Ｐゴシック" charset="-128"/>
                        </a:defRPr>
                      </a:lvl8pPr>
                      <a:lvl9pPr marL="1828800" eaLnBrk="0" fontAlgn="base" hangingPunct="0">
                        <a:spcBef>
                          <a:spcPct val="20000"/>
                        </a:spcBef>
                        <a:spcAft>
                          <a:spcPct val="0"/>
                        </a:spcAft>
                        <a:defRPr b="1">
                          <a:solidFill>
                            <a:schemeClr val="tx1"/>
                          </a:solidFill>
                          <a:latin typeface="Times" charset="0"/>
                          <a:ea typeface="ＭＳ Ｐゴシック" charset="-128"/>
                        </a:defRPr>
                      </a:lvl9pPr>
                    </a:lstStyle>
                    <a:p>
                      <a:endParaRPr lang="nl-NL" sz="2400" b="0" dirty="0">
                        <a:latin typeface="Arial" panose="020B0604020202020204" pitchFamily="34" charset="0"/>
                        <a:cs typeface="Arial" panose="020B0604020202020204" pitchFamily="34" charset="0"/>
                      </a:endParaRPr>
                    </a:p>
                  </a:txBody>
                  <a:tcPr marL="0" marR="0" marT="14040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3909452474"/>
              </p:ext>
            </p:extLst>
          </p:nvPr>
        </p:nvGraphicFramePr>
        <p:xfrm>
          <a:off x="657225" y="4891088"/>
          <a:ext cx="7559675" cy="1343025"/>
        </p:xfrm>
        <a:graphic>
          <a:graphicData uri="http://schemas.openxmlformats.org/drawingml/2006/table">
            <a:tbl>
              <a:tblPr/>
              <a:tblGrid>
                <a:gridCol w="3779838">
                  <a:extLst>
                    <a:ext uri="{9D8B030D-6E8A-4147-A177-3AD203B41FA5}">
                      <a16:colId xmlns:a16="http://schemas.microsoft.com/office/drawing/2014/main" val="20000"/>
                    </a:ext>
                  </a:extLst>
                </a:gridCol>
                <a:gridCol w="3779837">
                  <a:extLst>
                    <a:ext uri="{9D8B030D-6E8A-4147-A177-3AD203B41FA5}">
                      <a16:colId xmlns:a16="http://schemas.microsoft.com/office/drawing/2014/main" val="20001"/>
                    </a:ext>
                  </a:extLst>
                </a:gridCol>
              </a:tblGrid>
              <a:tr h="1343025">
                <a:tc>
                  <a:txBody>
                    <a:bodyPr/>
                    <a:lstStyle>
                      <a:lvl1pPr eaLnBrk="0" hangingPunct="0">
                        <a:spcBef>
                          <a:spcPct val="20000"/>
                        </a:spcBef>
                        <a:buFont typeface="Arial" charset="0"/>
                        <a:defRPr sz="3200" b="1">
                          <a:solidFill>
                            <a:schemeClr val="tx1"/>
                          </a:solidFill>
                          <a:latin typeface="Times" charset="0"/>
                          <a:ea typeface="ＭＳ Ｐゴシック" charset="-128"/>
                        </a:defRPr>
                      </a:lvl1pPr>
                      <a:lvl2pPr marL="37931725" indent="-37474525" eaLnBrk="0" hangingPunct="0">
                        <a:spcBef>
                          <a:spcPct val="20000"/>
                        </a:spcBef>
                        <a:buFont typeface="Arial" charset="0"/>
                        <a:defRPr sz="2400" b="1">
                          <a:solidFill>
                            <a:schemeClr val="tx1"/>
                          </a:solidFill>
                          <a:latin typeface="Times" charset="0"/>
                          <a:ea typeface="ＭＳ Ｐゴシック" charset="-128"/>
                        </a:defRPr>
                      </a:lvl2pPr>
                      <a:lvl3pPr eaLnBrk="0" hangingPunct="0">
                        <a:spcBef>
                          <a:spcPct val="20000"/>
                        </a:spcBef>
                        <a:defRPr sz="2000" b="1">
                          <a:solidFill>
                            <a:schemeClr val="tx1"/>
                          </a:solidFill>
                          <a:latin typeface="Times" charset="0"/>
                          <a:ea typeface="ＭＳ Ｐゴシック" charset="-128"/>
                        </a:defRPr>
                      </a:lvl3pPr>
                      <a:lvl4pPr eaLnBrk="0" hangingPunct="0">
                        <a:spcBef>
                          <a:spcPct val="20000"/>
                        </a:spcBef>
                        <a:defRPr b="1">
                          <a:solidFill>
                            <a:schemeClr val="tx1"/>
                          </a:solidFill>
                          <a:latin typeface="Times" charset="0"/>
                          <a:ea typeface="ＭＳ Ｐゴシック" charset="-128"/>
                        </a:defRPr>
                      </a:lvl4pPr>
                      <a:lvl5pPr eaLnBrk="0" hangingPunct="0">
                        <a:spcBef>
                          <a:spcPct val="20000"/>
                        </a:spcBef>
                        <a:defRPr b="1">
                          <a:solidFill>
                            <a:schemeClr val="tx1"/>
                          </a:solidFill>
                          <a:latin typeface="Times" charset="0"/>
                          <a:ea typeface="ＭＳ Ｐゴシック" charset="-128"/>
                        </a:defRPr>
                      </a:lvl5pPr>
                      <a:lvl6pPr marL="457200" eaLnBrk="0" fontAlgn="base" hangingPunct="0">
                        <a:spcBef>
                          <a:spcPct val="20000"/>
                        </a:spcBef>
                        <a:spcAft>
                          <a:spcPct val="0"/>
                        </a:spcAft>
                        <a:defRPr b="1">
                          <a:solidFill>
                            <a:schemeClr val="tx1"/>
                          </a:solidFill>
                          <a:latin typeface="Times" charset="0"/>
                          <a:ea typeface="ＭＳ Ｐゴシック" charset="-128"/>
                        </a:defRPr>
                      </a:lvl6pPr>
                      <a:lvl7pPr marL="914400" eaLnBrk="0" fontAlgn="base" hangingPunct="0">
                        <a:spcBef>
                          <a:spcPct val="20000"/>
                        </a:spcBef>
                        <a:spcAft>
                          <a:spcPct val="0"/>
                        </a:spcAft>
                        <a:defRPr b="1">
                          <a:solidFill>
                            <a:schemeClr val="tx1"/>
                          </a:solidFill>
                          <a:latin typeface="Times" charset="0"/>
                          <a:ea typeface="ＭＳ Ｐゴシック" charset="-128"/>
                        </a:defRPr>
                      </a:lvl7pPr>
                      <a:lvl8pPr marL="1371600" eaLnBrk="0" fontAlgn="base" hangingPunct="0">
                        <a:spcBef>
                          <a:spcPct val="20000"/>
                        </a:spcBef>
                        <a:spcAft>
                          <a:spcPct val="0"/>
                        </a:spcAft>
                        <a:defRPr b="1">
                          <a:solidFill>
                            <a:schemeClr val="tx1"/>
                          </a:solidFill>
                          <a:latin typeface="Times" charset="0"/>
                          <a:ea typeface="ＭＳ Ｐゴシック" charset="-128"/>
                        </a:defRPr>
                      </a:lvl8pPr>
                      <a:lvl9pPr marL="1828800" eaLnBrk="0" fontAlgn="base" hangingPunct="0">
                        <a:spcBef>
                          <a:spcPct val="20000"/>
                        </a:spcBef>
                        <a:spcAft>
                          <a:spcPct val="0"/>
                        </a:spcAft>
                        <a:defRPr b="1">
                          <a:solidFill>
                            <a:schemeClr val="tx1"/>
                          </a:solidFill>
                          <a:latin typeface="Times" charset="0"/>
                          <a:ea typeface="ＭＳ Ｐゴシック" charset="-128"/>
                        </a:defRPr>
                      </a:lvl9pPr>
                    </a:lstStyle>
                    <a:p>
                      <a:pPr marL="0" marR="0" lvl="0" indent="0" algn="l" defTabSz="457200" rtl="0" eaLnBrk="1" fontAlgn="base" latinLnBrk="0" hangingPunct="1">
                        <a:lnSpc>
                          <a:spcPts val="1963"/>
                        </a:lnSpc>
                        <a:spcBef>
                          <a:spcPct val="0"/>
                        </a:spcBef>
                        <a:spcAft>
                          <a:spcPct val="0"/>
                        </a:spcAft>
                        <a:buClrTx/>
                        <a:buSzTx/>
                        <a:buFontTx/>
                        <a:buNone/>
                        <a:tabLst/>
                      </a:pPr>
                      <a:endParaRPr kumimoji="0" lang="nl-NL" altLang="en-US" sz="18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3200" b="1">
                          <a:solidFill>
                            <a:schemeClr val="tx1"/>
                          </a:solidFill>
                          <a:latin typeface="Times" charset="0"/>
                          <a:ea typeface="ＭＳ Ｐゴシック" charset="-128"/>
                        </a:defRPr>
                      </a:lvl1pPr>
                      <a:lvl2pPr marL="37931725" indent="-37474525" eaLnBrk="0" hangingPunct="0">
                        <a:spcBef>
                          <a:spcPct val="20000"/>
                        </a:spcBef>
                        <a:buFont typeface="Arial" charset="0"/>
                        <a:defRPr sz="2400" b="1">
                          <a:solidFill>
                            <a:schemeClr val="tx1"/>
                          </a:solidFill>
                          <a:latin typeface="Times" charset="0"/>
                          <a:ea typeface="ＭＳ Ｐゴシック" charset="-128"/>
                        </a:defRPr>
                      </a:lvl2pPr>
                      <a:lvl3pPr eaLnBrk="0" hangingPunct="0">
                        <a:spcBef>
                          <a:spcPct val="20000"/>
                        </a:spcBef>
                        <a:defRPr sz="2000" b="1">
                          <a:solidFill>
                            <a:schemeClr val="tx1"/>
                          </a:solidFill>
                          <a:latin typeface="Times" charset="0"/>
                          <a:ea typeface="ＭＳ Ｐゴシック" charset="-128"/>
                        </a:defRPr>
                      </a:lvl3pPr>
                      <a:lvl4pPr eaLnBrk="0" hangingPunct="0">
                        <a:spcBef>
                          <a:spcPct val="20000"/>
                        </a:spcBef>
                        <a:defRPr b="1">
                          <a:solidFill>
                            <a:schemeClr val="tx1"/>
                          </a:solidFill>
                          <a:latin typeface="Times" charset="0"/>
                          <a:ea typeface="ＭＳ Ｐゴシック" charset="-128"/>
                        </a:defRPr>
                      </a:lvl4pPr>
                      <a:lvl5pPr eaLnBrk="0" hangingPunct="0">
                        <a:spcBef>
                          <a:spcPct val="20000"/>
                        </a:spcBef>
                        <a:defRPr b="1">
                          <a:solidFill>
                            <a:schemeClr val="tx1"/>
                          </a:solidFill>
                          <a:latin typeface="Times" charset="0"/>
                          <a:ea typeface="ＭＳ Ｐゴシック" charset="-128"/>
                        </a:defRPr>
                      </a:lvl5pPr>
                      <a:lvl6pPr marL="457200" eaLnBrk="0" fontAlgn="base" hangingPunct="0">
                        <a:spcBef>
                          <a:spcPct val="20000"/>
                        </a:spcBef>
                        <a:spcAft>
                          <a:spcPct val="0"/>
                        </a:spcAft>
                        <a:defRPr b="1">
                          <a:solidFill>
                            <a:schemeClr val="tx1"/>
                          </a:solidFill>
                          <a:latin typeface="Times" charset="0"/>
                          <a:ea typeface="ＭＳ Ｐゴシック" charset="-128"/>
                        </a:defRPr>
                      </a:lvl6pPr>
                      <a:lvl7pPr marL="914400" eaLnBrk="0" fontAlgn="base" hangingPunct="0">
                        <a:spcBef>
                          <a:spcPct val="20000"/>
                        </a:spcBef>
                        <a:spcAft>
                          <a:spcPct val="0"/>
                        </a:spcAft>
                        <a:defRPr b="1">
                          <a:solidFill>
                            <a:schemeClr val="tx1"/>
                          </a:solidFill>
                          <a:latin typeface="Times" charset="0"/>
                          <a:ea typeface="ＭＳ Ｐゴシック" charset="-128"/>
                        </a:defRPr>
                      </a:lvl7pPr>
                      <a:lvl8pPr marL="1371600" eaLnBrk="0" fontAlgn="base" hangingPunct="0">
                        <a:spcBef>
                          <a:spcPct val="20000"/>
                        </a:spcBef>
                        <a:spcAft>
                          <a:spcPct val="0"/>
                        </a:spcAft>
                        <a:defRPr b="1">
                          <a:solidFill>
                            <a:schemeClr val="tx1"/>
                          </a:solidFill>
                          <a:latin typeface="Times" charset="0"/>
                          <a:ea typeface="ＭＳ Ｐゴシック" charset="-128"/>
                        </a:defRPr>
                      </a:lvl8pPr>
                      <a:lvl9pPr marL="1828800" eaLnBrk="0" fontAlgn="base" hangingPunct="0">
                        <a:spcBef>
                          <a:spcPct val="20000"/>
                        </a:spcBef>
                        <a:spcAft>
                          <a:spcPct val="0"/>
                        </a:spcAft>
                        <a:defRPr b="1">
                          <a:solidFill>
                            <a:schemeClr val="tx1"/>
                          </a:solidFill>
                          <a:latin typeface="Times" charset="0"/>
                          <a:ea typeface="ＭＳ Ｐゴシック" charset="-128"/>
                        </a:defRPr>
                      </a:lvl9pPr>
                    </a:lstStyle>
                    <a:p>
                      <a:pPr marL="0" marR="0" lvl="0" indent="0" algn="l" defTabSz="457200" rtl="0" eaLnBrk="1" fontAlgn="base" latinLnBrk="0" hangingPunct="1">
                        <a:lnSpc>
                          <a:spcPts val="1963"/>
                        </a:lnSpc>
                        <a:spcBef>
                          <a:spcPct val="0"/>
                        </a:spcBef>
                        <a:spcAft>
                          <a:spcPct val="0"/>
                        </a:spcAft>
                        <a:buClrTx/>
                        <a:buSzTx/>
                        <a:buFontTx/>
                        <a:buNone/>
                        <a:tabLst/>
                      </a:pPr>
                      <a:endParaRPr kumimoji="0" lang="nl-NL" altLang="en-US" sz="18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6900" y="1"/>
            <a:ext cx="927100" cy="11609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016365-8BCE-8B4E-96DD-5D795BA0043B}"/>
              </a:ext>
            </a:extLst>
          </p:cNvPr>
          <p:cNvSpPr>
            <a:spLocks noGrp="1"/>
          </p:cNvSpPr>
          <p:nvPr>
            <p:ph idx="1"/>
          </p:nvPr>
        </p:nvSpPr>
        <p:spPr/>
        <p:txBody>
          <a:bodyPr/>
          <a:lstStyle/>
          <a:p>
            <a:r>
              <a:rPr lang="en-US" sz="3600" dirty="0">
                <a:solidFill>
                  <a:srgbClr val="D75F4D"/>
                </a:solidFill>
              </a:rPr>
              <a:t>Overview</a:t>
            </a:r>
            <a:endParaRPr lang="en-NL" dirty="0">
              <a:solidFill>
                <a:schemeClr val="accent6">
                  <a:lumMod val="50000"/>
                </a:schemeClr>
              </a:solidFill>
            </a:endParaRPr>
          </a:p>
        </p:txBody>
      </p:sp>
      <p:sp>
        <p:nvSpPr>
          <p:cNvPr id="3" name="Text Placeholder 2">
            <a:extLst>
              <a:ext uri="{FF2B5EF4-FFF2-40B4-BE49-F238E27FC236}">
                <a16:creationId xmlns:a16="http://schemas.microsoft.com/office/drawing/2014/main" id="{412230D2-2C15-9242-B11E-E0F1B66ECC1C}"/>
              </a:ext>
            </a:extLst>
          </p:cNvPr>
          <p:cNvSpPr>
            <a:spLocks noGrp="1"/>
          </p:cNvSpPr>
          <p:nvPr>
            <p:ph type="body" sz="quarter" idx="13"/>
          </p:nvPr>
        </p:nvSpPr>
        <p:spPr/>
        <p:txBody>
          <a:bodyPr vert="horz" lIns="0" tIns="0" rIns="0" bIns="0" anchor="t"/>
          <a:lstStyle/>
          <a:p>
            <a:pPr marL="525145" indent="-525145"/>
            <a:r>
              <a:rPr lang="en-GB" sz="2000" b="0" dirty="0">
                <a:solidFill>
                  <a:schemeClr val="tx1">
                    <a:lumMod val="50000"/>
                    <a:lumOff val="50000"/>
                  </a:schemeClr>
                </a:solidFill>
                <a:latin typeface="Calibri" panose="020F0502020204030204" pitchFamily="34" charset="0"/>
                <a:cs typeface="Calibri" panose="020F0502020204030204" pitchFamily="34" charset="0"/>
              </a:rPr>
              <a:t>AISSR ‘Her Choice’ research programme: intro and set up</a:t>
            </a:r>
            <a:endParaRPr lang="en-US"/>
          </a:p>
          <a:p>
            <a:pPr marL="525145" indent="-525145"/>
            <a:r>
              <a:rPr lang="en-GB" sz="2000" b="0" dirty="0">
                <a:solidFill>
                  <a:schemeClr val="tx1">
                    <a:lumMod val="50000"/>
                    <a:lumOff val="50000"/>
                  </a:schemeClr>
                </a:solidFill>
                <a:latin typeface="Calibri"/>
                <a:ea typeface="ＭＳ Ｐゴシック"/>
                <a:cs typeface="Calibri"/>
              </a:rPr>
              <a:t>Overview of articles in Special Issue &amp; key arguments</a:t>
            </a:r>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marL="525145" indent="-525145"/>
            <a:r>
              <a:rPr lang="en-GB" sz="2000" b="0" dirty="0">
                <a:solidFill>
                  <a:schemeClr val="tx1">
                    <a:lumMod val="50000"/>
                    <a:lumOff val="50000"/>
                  </a:schemeClr>
                </a:solidFill>
                <a:latin typeface="Calibri"/>
                <a:ea typeface="ＭＳ Ｐゴシック"/>
                <a:cs typeface="Calibri"/>
              </a:rPr>
              <a:t>Thinking about implications</a:t>
            </a:r>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marL="525145" indent="-525145"/>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marL="525145" indent="-525145"/>
            <a:endParaRPr lang="en-NL" sz="2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74AA699-3420-804A-AFCE-B0996365E0D2}"/>
              </a:ext>
            </a:extLst>
          </p:cNvPr>
          <p:cNvSpPr>
            <a:spLocks noGrp="1"/>
          </p:cNvSpPr>
          <p:nvPr>
            <p:ph type="sldNum" sz="quarter" idx="15"/>
          </p:nvPr>
        </p:nvSpPr>
        <p:spPr/>
        <p:txBody>
          <a:bodyPr/>
          <a:lstStyle/>
          <a:p>
            <a:fld id="{CFDA6D1D-3CC9-4402-A937-2764945ACF34}" type="slidenum">
              <a:rPr lang="nl-NL" altLang="en-US" smtClean="0"/>
              <a:pPr/>
              <a:t>2</a:t>
            </a:fld>
            <a:endParaRPr lang="nl-NL" altLang="en-US"/>
          </a:p>
        </p:txBody>
      </p:sp>
    </p:spTree>
    <p:extLst>
      <p:ext uri="{BB962C8B-B14F-4D97-AF65-F5344CB8AC3E}">
        <p14:creationId xmlns:p14="http://schemas.microsoft.com/office/powerpoint/2010/main" val="257782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9056"/>
            <a:ext cx="7309802" cy="936381"/>
          </a:xfrm>
        </p:spPr>
        <p:txBody>
          <a:bodyPr>
            <a:normAutofit fontScale="90000"/>
          </a:bodyPr>
          <a:lstStyle/>
          <a:p>
            <a:r>
              <a:rPr lang="en-US" sz="3323" b="1" dirty="0">
                <a:solidFill>
                  <a:srgbClr val="D75F4D"/>
                </a:solidFill>
              </a:rPr>
              <a:t>HC impact evaluation study - design</a:t>
            </a:r>
            <a:endParaRPr lang="en-US" sz="3323" dirty="0"/>
          </a:p>
        </p:txBody>
      </p:sp>
      <p:sp>
        <p:nvSpPr>
          <p:cNvPr id="3" name="Content Placeholder 2"/>
          <p:cNvSpPr>
            <a:spLocks noGrp="1"/>
          </p:cNvSpPr>
          <p:nvPr>
            <p:ph idx="1"/>
          </p:nvPr>
        </p:nvSpPr>
        <p:spPr>
          <a:xfrm>
            <a:off x="356090" y="1460810"/>
            <a:ext cx="7582364" cy="4909218"/>
          </a:xfrm>
        </p:spPr>
        <p:txBody>
          <a:bodyPr lIns="91440" tIns="45720" rIns="91440" bIns="45720" anchor="t">
            <a:noAutofit/>
          </a:bodyPr>
          <a:lstStyle/>
          <a:p>
            <a:pPr>
              <a:lnSpc>
                <a:spcPct val="120000"/>
              </a:lnSpc>
            </a:pPr>
            <a:r>
              <a:rPr lang="en-US" sz="1754" b="0" dirty="0">
                <a:solidFill>
                  <a:srgbClr val="C00000"/>
                </a:solidFill>
                <a:latin typeface="Calibri" panose="020F0502020204030204" pitchFamily="34" charset="0"/>
                <a:ea typeface="Open Sans" panose="020B0606030504020204" pitchFamily="34" charset="0"/>
                <a:cs typeface="Calibri" panose="020F0502020204030204" pitchFamily="34" charset="0"/>
              </a:rPr>
              <a:t>Difference in Difference design</a:t>
            </a:r>
            <a:r>
              <a:rPr lang="en-US" sz="1754" b="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rPr>
              <a:t>: </a:t>
            </a:r>
          </a:p>
          <a:p>
            <a:pPr>
              <a:lnSpc>
                <a:spcPct val="120000"/>
              </a:lnSpc>
              <a:buFont typeface="Wingdings" pitchFamily="2" charset="2"/>
              <a:buChar char="Ø"/>
            </a:pPr>
            <a:r>
              <a:rPr lang="en-US" sz="1754" b="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rPr>
              <a:t>‘’Treatment’’  and ‘’comparison’’  locations</a:t>
            </a:r>
          </a:p>
          <a:p>
            <a:pPr>
              <a:lnSpc>
                <a:spcPct val="120000"/>
              </a:lnSpc>
              <a:buFont typeface="Wingdings" pitchFamily="2" charset="2"/>
              <a:buChar char="Ø"/>
            </a:pPr>
            <a:r>
              <a:rPr lang="en-US" sz="1754" b="0" dirty="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rPr>
              <a:t>Three phases: </a:t>
            </a:r>
            <a:r>
              <a:rPr lang="en-US" sz="1754" b="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rPr>
              <a:t>Baseline, Midline, </a:t>
            </a:r>
            <a:r>
              <a:rPr lang="en-US" sz="1754" b="0" dirty="0" err="1">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rPr>
              <a:t>Endline</a:t>
            </a:r>
            <a:endParaRPr lang="en-US" sz="1754" b="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endParaRPr>
          </a:p>
          <a:p>
            <a:pPr>
              <a:lnSpc>
                <a:spcPct val="120000"/>
              </a:lnSpc>
            </a:pPr>
            <a:endParaRPr lang="en-US" sz="1800" b="0" dirty="0">
              <a:solidFill>
                <a:srgbClr val="C00000"/>
              </a:solidFill>
              <a:latin typeface="Calibri"/>
              <a:ea typeface="Open Sans"/>
              <a:cs typeface="Calibri"/>
            </a:endParaRPr>
          </a:p>
          <a:p>
            <a:pPr>
              <a:lnSpc>
                <a:spcPct val="120000"/>
              </a:lnSpc>
            </a:pPr>
            <a:r>
              <a:rPr lang="en-US" sz="1800" b="0" dirty="0">
                <a:solidFill>
                  <a:srgbClr val="C00000"/>
                </a:solidFill>
                <a:latin typeface="Calibri"/>
                <a:ea typeface="Open Sans"/>
                <a:cs typeface="Calibri"/>
              </a:rPr>
              <a:t>Mixed-methods</a:t>
            </a:r>
            <a:r>
              <a:rPr lang="en-US" sz="1800" b="0" dirty="0">
                <a:solidFill>
                  <a:schemeClr val="tx1">
                    <a:lumMod val="50000"/>
                    <a:lumOff val="50000"/>
                  </a:schemeClr>
                </a:solidFill>
                <a:latin typeface="Calibri"/>
                <a:ea typeface="Open Sans"/>
                <a:cs typeface="Calibri"/>
              </a:rPr>
              <a:t>: Quantitative and qualitive data collection tools</a:t>
            </a:r>
            <a:endParaRPr lang="en-US" sz="1800" b="0" spc="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endParaRPr>
          </a:p>
          <a:p>
            <a:pPr>
              <a:lnSpc>
                <a:spcPct val="120000"/>
              </a:lnSpc>
            </a:pPr>
            <a:endParaRPr lang="en-US" sz="1754" b="0" dirty="0">
              <a:solidFill>
                <a:srgbClr val="C00000"/>
              </a:solidFill>
              <a:latin typeface="Calibri" panose="020F0502020204030204" pitchFamily="34" charset="0"/>
              <a:ea typeface="Open Sans" panose="020B0606030504020204" pitchFamily="34" charset="0"/>
              <a:cs typeface="Calibri" panose="020F0502020204030204" pitchFamily="34" charset="0"/>
            </a:endParaRPr>
          </a:p>
          <a:p>
            <a:pPr>
              <a:lnSpc>
                <a:spcPct val="120000"/>
              </a:lnSpc>
            </a:pPr>
            <a:r>
              <a:rPr lang="en-US" sz="1754" b="0" dirty="0">
                <a:solidFill>
                  <a:srgbClr val="C00000"/>
                </a:solidFill>
                <a:latin typeface="Calibri" panose="020F0502020204030204" pitchFamily="34" charset="0"/>
                <a:ea typeface="Open Sans" panose="020B0606030504020204" pitchFamily="34" charset="0"/>
                <a:cs typeface="Calibri" panose="020F0502020204030204" pitchFamily="34" charset="0"/>
              </a:rPr>
              <a:t>Collect data to: </a:t>
            </a:r>
          </a:p>
          <a:p>
            <a:pPr lvl="1">
              <a:lnSpc>
                <a:spcPct val="120000"/>
              </a:lnSpc>
            </a:pPr>
            <a:r>
              <a:rPr lang="en-US" sz="1754" b="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rPr>
              <a:t>Measure </a:t>
            </a:r>
            <a:r>
              <a:rPr lang="en-US" sz="1754" b="0" dirty="0">
                <a:solidFill>
                  <a:srgbClr val="C00000"/>
                </a:solidFill>
                <a:latin typeface="Calibri" panose="020F0502020204030204" pitchFamily="34" charset="0"/>
                <a:ea typeface="Open Sans" panose="020B0606030504020204" pitchFamily="34" charset="0"/>
                <a:cs typeface="Calibri" panose="020F0502020204030204" pitchFamily="34" charset="0"/>
              </a:rPr>
              <a:t>39 </a:t>
            </a:r>
            <a:r>
              <a:rPr lang="en-US" sz="1754" b="0" dirty="0" err="1">
                <a:solidFill>
                  <a:srgbClr val="C00000"/>
                </a:solidFill>
                <a:latin typeface="Calibri" panose="020F0502020204030204" pitchFamily="34" charset="0"/>
                <a:ea typeface="Open Sans" panose="020B0606030504020204" pitchFamily="34" charset="0"/>
                <a:cs typeface="Calibri" panose="020F0502020204030204" pitchFamily="34" charset="0"/>
              </a:rPr>
              <a:t>programme</a:t>
            </a:r>
            <a:r>
              <a:rPr lang="en-US" sz="1754" b="0" dirty="0">
                <a:solidFill>
                  <a:srgbClr val="C00000"/>
                </a:solidFill>
                <a:latin typeface="Calibri" panose="020F0502020204030204" pitchFamily="34" charset="0"/>
                <a:ea typeface="Open Sans" panose="020B0606030504020204" pitchFamily="34" charset="0"/>
                <a:cs typeface="Calibri" panose="020F0502020204030204" pitchFamily="34" charset="0"/>
              </a:rPr>
              <a:t> indicators </a:t>
            </a:r>
            <a:r>
              <a:rPr lang="en-US" sz="1800" b="0" dirty="0">
                <a:solidFill>
                  <a:schemeClr val="tx1">
                    <a:lumMod val="50000"/>
                    <a:lumOff val="50000"/>
                  </a:schemeClr>
                </a:solidFill>
                <a:latin typeface="Calibri"/>
                <a:ea typeface="Open Sans"/>
                <a:cs typeface="Calibri"/>
              </a:rPr>
              <a:t>in all 10 countries </a:t>
            </a:r>
            <a:endParaRPr lang="en-US" sz="1754" b="0" dirty="0">
              <a:solidFill>
                <a:srgbClr val="C00000"/>
              </a:solidFill>
              <a:latin typeface="Calibri" panose="020F0502020204030204" pitchFamily="34" charset="0"/>
              <a:ea typeface="Open Sans" panose="020B0606030504020204" pitchFamily="34" charset="0"/>
              <a:cs typeface="Calibri" panose="020F0502020204030204" pitchFamily="34" charset="0"/>
            </a:endParaRPr>
          </a:p>
          <a:p>
            <a:pPr lvl="1">
              <a:lnSpc>
                <a:spcPct val="120000"/>
              </a:lnSpc>
            </a:pPr>
            <a:r>
              <a:rPr lang="en-US" sz="1754" b="0" dirty="0">
                <a:solidFill>
                  <a:srgbClr val="C00000"/>
                </a:solidFill>
                <a:latin typeface="Calibri" panose="020F0502020204030204" pitchFamily="34" charset="0"/>
                <a:ea typeface="Open Sans" panose="020B0606030504020204" pitchFamily="34" charset="0"/>
                <a:cs typeface="Calibri" panose="020F0502020204030204" pitchFamily="34" charset="0"/>
              </a:rPr>
              <a:t>Support, </a:t>
            </a:r>
            <a:r>
              <a:rPr lang="en-US" sz="1754" b="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rPr>
              <a:t>validate, inform, explain indicators</a:t>
            </a:r>
          </a:p>
          <a:p>
            <a:pPr>
              <a:lnSpc>
                <a:spcPct val="120000"/>
              </a:lnSpc>
            </a:pPr>
            <a:endParaRPr lang="en-US" sz="1750" b="0" spc="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endParaRPr>
          </a:p>
          <a:p>
            <a:pPr>
              <a:lnSpc>
                <a:spcPct val="120000"/>
              </a:lnSpc>
            </a:pPr>
            <a:r>
              <a:rPr lang="en-US" sz="1750" b="0" spc="0" dirty="0">
                <a:solidFill>
                  <a:srgbClr val="C00000"/>
                </a:solidFill>
                <a:latin typeface="Calibri"/>
                <a:ea typeface="Open Sans"/>
                <a:cs typeface="Calibri"/>
              </a:rPr>
              <a:t>Generated questions </a:t>
            </a:r>
            <a:r>
              <a:rPr lang="en-US" sz="1750" b="0" spc="0" dirty="0">
                <a:solidFill>
                  <a:schemeClr val="tx1">
                    <a:lumMod val="50000"/>
                    <a:lumOff val="50000"/>
                  </a:schemeClr>
                </a:solidFill>
                <a:latin typeface="Calibri"/>
                <a:ea typeface="Open Sans"/>
                <a:cs typeface="Calibri"/>
              </a:rPr>
              <a:t>regarding notion of 'choice' in contexts </a:t>
            </a:r>
            <a:r>
              <a:rPr lang="en-US" sz="1750" b="0" spc="0" dirty="0" err="1">
                <a:solidFill>
                  <a:schemeClr val="tx1">
                    <a:lumMod val="50000"/>
                    <a:lumOff val="50000"/>
                  </a:schemeClr>
                </a:solidFill>
                <a:latin typeface="Calibri"/>
                <a:ea typeface="Open Sans"/>
                <a:cs typeface="Calibri"/>
              </a:rPr>
              <a:t>characterised</a:t>
            </a:r>
            <a:r>
              <a:rPr lang="en-US" sz="1750" b="0" spc="0" dirty="0">
                <a:solidFill>
                  <a:schemeClr val="tx1">
                    <a:lumMod val="50000"/>
                    <a:lumOff val="50000"/>
                  </a:schemeClr>
                </a:solidFill>
                <a:latin typeface="Calibri"/>
                <a:ea typeface="Open Sans"/>
                <a:cs typeface="Calibri"/>
              </a:rPr>
              <a:t> by fewer opportunities &amp; where choice might be (even) less an individual matter</a:t>
            </a:r>
            <a:endParaRPr lang="en-US" sz="1750" b="0" spc="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endParaRPr>
          </a:p>
          <a:p>
            <a:pPr marL="0" indent="0"/>
            <a:endParaRPr lang="en-US" sz="1754" b="0" dirty="0">
              <a:solidFill>
                <a:schemeClr val="tx1">
                  <a:lumMod val="50000"/>
                  <a:lumOff val="50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16012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896-CE87-0B45-BC89-7C5B0B23F6A0}"/>
              </a:ext>
            </a:extLst>
          </p:cNvPr>
          <p:cNvSpPr>
            <a:spLocks noGrp="1"/>
          </p:cNvSpPr>
          <p:nvPr>
            <p:ph type="title"/>
          </p:nvPr>
        </p:nvSpPr>
        <p:spPr>
          <a:xfrm>
            <a:off x="294114" y="1015999"/>
            <a:ext cx="7734763" cy="638629"/>
          </a:xfrm>
        </p:spPr>
        <p:txBody>
          <a:bodyPr/>
          <a:lstStyle/>
          <a:p>
            <a:pPr algn="l"/>
            <a:r>
              <a:rPr lang="en-US" sz="3200" b="1" dirty="0">
                <a:solidFill>
                  <a:srgbClr val="D75F4D"/>
                </a:solidFill>
              </a:rPr>
              <a:t>Special issue: background &amp; rationale</a:t>
            </a:r>
            <a:endParaRPr lang="en-NL" sz="3200" dirty="0"/>
          </a:p>
        </p:txBody>
      </p:sp>
      <p:sp>
        <p:nvSpPr>
          <p:cNvPr id="3" name="Content Placeholder 2">
            <a:extLst>
              <a:ext uri="{FF2B5EF4-FFF2-40B4-BE49-F238E27FC236}">
                <a16:creationId xmlns:a16="http://schemas.microsoft.com/office/drawing/2014/main" id="{511D8CC9-C07A-3249-AA1F-850720B129D2}"/>
              </a:ext>
            </a:extLst>
          </p:cNvPr>
          <p:cNvSpPr>
            <a:spLocks noGrp="1"/>
          </p:cNvSpPr>
          <p:nvPr>
            <p:ph idx="1"/>
          </p:nvPr>
        </p:nvSpPr>
        <p:spPr>
          <a:xfrm>
            <a:off x="294113" y="1756229"/>
            <a:ext cx="7587143" cy="4571999"/>
          </a:xfrm>
        </p:spPr>
        <p:txBody>
          <a:bodyPr lIns="91440" tIns="45720" rIns="91440" bIns="45720" anchor="t"/>
          <a:lstStyle/>
          <a:p>
            <a:r>
              <a:rPr lang="en-GB" sz="2000" b="0" i="1" u="sng" dirty="0">
                <a:latin typeface="Calibri" panose="020F0502020204030204" pitchFamily="34" charset="0"/>
                <a:cs typeface="Calibri" panose="020F0502020204030204" pitchFamily="34" charset="0"/>
                <a:hlinkClick r:id="rId3" tooltip="https://journals.sagepub.com/toc/pdja/20/4"/>
              </a:rPr>
              <a:t>Governing choice and child marriage: Young women, marriage and development aid </a:t>
            </a:r>
            <a:r>
              <a:rPr lang="en-GB" sz="2000" b="0" i="1" dirty="0">
                <a:latin typeface="Calibri" panose="020F0502020204030204" pitchFamily="34" charset="0"/>
                <a:cs typeface="Calibri" panose="020F0502020204030204" pitchFamily="34" charset="0"/>
                <a:hlinkClick r:id="rId3" tooltip="https://journals.sagepub.com/toc/pdja/20/4"/>
              </a:rPr>
              <a:t>programes</a:t>
            </a:r>
            <a:r>
              <a:rPr lang="en-GB" sz="2000" b="0" i="1" dirty="0">
                <a:latin typeface="Calibri" panose="020F0502020204030204" pitchFamily="34" charset="0"/>
                <a:cs typeface="Calibri" panose="020F0502020204030204" pitchFamily="34" charset="0"/>
              </a:rPr>
              <a:t>, </a:t>
            </a:r>
            <a:r>
              <a:rPr lang="en-GB" sz="2000" b="0" i="1" dirty="0">
                <a:solidFill>
                  <a:schemeClr val="tx1">
                    <a:lumMod val="50000"/>
                    <a:lumOff val="50000"/>
                  </a:schemeClr>
                </a:solidFill>
                <a:latin typeface="Calibri" panose="020F0502020204030204" pitchFamily="34" charset="0"/>
                <a:cs typeface="Calibri" panose="020F0502020204030204" pitchFamily="34" charset="0"/>
              </a:rPr>
              <a:t>Progress in Development Studies </a:t>
            </a:r>
          </a:p>
          <a:p>
            <a:r>
              <a:rPr lang="en-GB" sz="2000" b="0" dirty="0">
                <a:solidFill>
                  <a:schemeClr val="tx1">
                    <a:lumMod val="50000"/>
                    <a:lumOff val="50000"/>
                  </a:schemeClr>
                </a:solidFill>
                <a:latin typeface="Calibri"/>
                <a:ea typeface="ＭＳ Ｐゴシック"/>
                <a:cs typeface="Calibri"/>
              </a:rPr>
              <a:t>Guest editors: Esther Miedema, Winny Koster and Nicky Pouw</a:t>
            </a:r>
          </a:p>
          <a:p>
            <a:endParaRPr lang="en-GB" sz="1000" b="0" dirty="0">
              <a:solidFill>
                <a:schemeClr val="tx1">
                  <a:lumMod val="50000"/>
                  <a:lumOff val="50000"/>
                </a:schemeClr>
              </a:solidFill>
              <a:latin typeface="Calibri" panose="020F0502020204030204" pitchFamily="34" charset="0"/>
              <a:cs typeface="Calibri" panose="020F0502020204030204" pitchFamily="34" charset="0"/>
            </a:endParaRPr>
          </a:p>
          <a:p>
            <a:pPr>
              <a:buFont typeface="Wingdings" pitchFamily="2" charset="2"/>
              <a:buChar char="Ø"/>
            </a:pPr>
            <a:r>
              <a:rPr lang="en-GB" sz="2000" b="0" dirty="0">
                <a:solidFill>
                  <a:schemeClr val="tx1">
                    <a:lumMod val="50000"/>
                    <a:lumOff val="50000"/>
                  </a:schemeClr>
                </a:solidFill>
                <a:latin typeface="Calibri" panose="020F0502020204030204" pitchFamily="34" charset="0"/>
                <a:cs typeface="Calibri" panose="020F0502020204030204" pitchFamily="34" charset="0"/>
              </a:rPr>
              <a:t>Growing investment in early marriage              issue meriting attention</a:t>
            </a:r>
          </a:p>
          <a:p>
            <a:pPr>
              <a:buFont typeface="Wingdings" pitchFamily="2" charset="2"/>
              <a:buChar char="Ø"/>
            </a:pPr>
            <a:r>
              <a:rPr lang="en-GB" sz="2000" b="0" dirty="0">
                <a:solidFill>
                  <a:schemeClr val="tx1">
                    <a:lumMod val="50000"/>
                    <a:lumOff val="50000"/>
                  </a:schemeClr>
                </a:solidFill>
                <a:latin typeface="Calibri" panose="020F0502020204030204" pitchFamily="34" charset="0"/>
                <a:cs typeface="Calibri" panose="020F0502020204030204" pitchFamily="34" charset="0"/>
              </a:rPr>
              <a:t>What drives decisions, and is a focus on women’s individual choice  as indicative of feminist gains (always) useful? </a:t>
            </a:r>
          </a:p>
          <a:p>
            <a:pPr>
              <a:buFont typeface="Wingdings" pitchFamily="2" charset="2"/>
              <a:buChar char="Ø"/>
            </a:pPr>
            <a:r>
              <a:rPr lang="en-GB" sz="2000" b="0" dirty="0">
                <a:solidFill>
                  <a:schemeClr val="tx1">
                    <a:lumMod val="50000"/>
                    <a:lumOff val="50000"/>
                  </a:schemeClr>
                </a:solidFill>
                <a:latin typeface="Calibri" panose="020F0502020204030204" pitchFamily="34" charset="0"/>
                <a:cs typeface="Calibri" panose="020F0502020204030204" pitchFamily="34" charset="0"/>
              </a:rPr>
              <a:t>Who is served by focus on women’s ‘empowerment’ as typically conceived? Women?</a:t>
            </a:r>
          </a:p>
          <a:p>
            <a:pPr marL="0" indent="0"/>
            <a:endParaRPr lang="en-GB" sz="1000" b="0" dirty="0">
              <a:solidFill>
                <a:schemeClr val="tx1">
                  <a:lumMod val="50000"/>
                  <a:lumOff val="50000"/>
                </a:schemeClr>
              </a:solidFill>
              <a:latin typeface="Calibri" panose="020F0502020204030204" pitchFamily="34" charset="0"/>
              <a:cs typeface="Calibri" panose="020F0502020204030204" pitchFamily="34" charset="0"/>
            </a:endParaRPr>
          </a:p>
          <a:p>
            <a:pPr marL="0" indent="0"/>
            <a:r>
              <a:rPr lang="en-GB" sz="2000" b="0" dirty="0">
                <a:solidFill>
                  <a:schemeClr val="tx1">
                    <a:lumMod val="50000"/>
                    <a:lumOff val="50000"/>
                  </a:schemeClr>
                </a:solidFill>
                <a:latin typeface="Calibri" panose="020F0502020204030204" pitchFamily="34" charset="0"/>
                <a:cs typeface="Calibri" panose="020F0502020204030204" pitchFamily="34" charset="0"/>
              </a:rPr>
              <a:t>Purpose of SI: to contribute to debates on CM by offering emic understanding of decision-making processes and choices of various sets of actors. </a:t>
            </a:r>
          </a:p>
        </p:txBody>
      </p:sp>
      <p:sp>
        <p:nvSpPr>
          <p:cNvPr id="4" name="Right Arrow 3">
            <a:extLst>
              <a:ext uri="{FF2B5EF4-FFF2-40B4-BE49-F238E27FC236}">
                <a16:creationId xmlns:a16="http://schemas.microsoft.com/office/drawing/2014/main" id="{EEF25DFB-9B51-2E4A-83AC-ED7AAD78A783}"/>
              </a:ext>
            </a:extLst>
          </p:cNvPr>
          <p:cNvSpPr/>
          <p:nvPr/>
        </p:nvSpPr>
        <p:spPr>
          <a:xfrm>
            <a:off x="4376853" y="3147770"/>
            <a:ext cx="390293"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08214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896-CE87-0B45-BC89-7C5B0B23F6A0}"/>
              </a:ext>
            </a:extLst>
          </p:cNvPr>
          <p:cNvSpPr>
            <a:spLocks noGrp="1"/>
          </p:cNvSpPr>
          <p:nvPr>
            <p:ph type="title"/>
          </p:nvPr>
        </p:nvSpPr>
        <p:spPr>
          <a:xfrm>
            <a:off x="294115" y="1162844"/>
            <a:ext cx="7309802" cy="822074"/>
          </a:xfrm>
        </p:spPr>
        <p:txBody>
          <a:bodyPr lIns="91440" tIns="45720" rIns="91440" bIns="45720" anchor="t"/>
          <a:lstStyle/>
          <a:p>
            <a:r>
              <a:rPr lang="en-US" sz="3200" b="1" dirty="0">
                <a:solidFill>
                  <a:srgbClr val="D75F4D"/>
                </a:solidFill>
                <a:ea typeface="ＭＳ Ｐゴシック"/>
              </a:rPr>
              <a:t>Special Issue: intro &amp; findings</a:t>
            </a:r>
            <a:endParaRPr lang="en-US" sz="2000" dirty="0">
              <a:solidFill>
                <a:srgbClr val="D75F4D"/>
              </a:solidFill>
              <a:ea typeface="ＭＳ Ｐゴシック"/>
            </a:endParaRPr>
          </a:p>
        </p:txBody>
      </p:sp>
      <p:sp>
        <p:nvSpPr>
          <p:cNvPr id="3" name="Content Placeholder 2">
            <a:extLst>
              <a:ext uri="{FF2B5EF4-FFF2-40B4-BE49-F238E27FC236}">
                <a16:creationId xmlns:a16="http://schemas.microsoft.com/office/drawing/2014/main" id="{511D8CC9-C07A-3249-AA1F-850720B129D2}"/>
              </a:ext>
            </a:extLst>
          </p:cNvPr>
          <p:cNvSpPr>
            <a:spLocks noGrp="1"/>
          </p:cNvSpPr>
          <p:nvPr>
            <p:ph idx="1"/>
          </p:nvPr>
        </p:nvSpPr>
        <p:spPr>
          <a:xfrm>
            <a:off x="401444" y="1976981"/>
            <a:ext cx="7535849" cy="4011224"/>
          </a:xfrm>
        </p:spPr>
        <p:txBody>
          <a:bodyPr lIns="91440" tIns="45720" rIns="91440" bIns="45720" anchor="t"/>
          <a:lstStyle/>
          <a:p>
            <a:pPr marL="457200" indent="-457200">
              <a:buFont typeface="Wingdings" pitchFamily="2" charset="2"/>
              <a:buChar char="v"/>
            </a:pPr>
            <a:r>
              <a:rPr lang="en-NL" sz="1750" b="0" dirty="0">
                <a:solidFill>
                  <a:schemeClr val="tx1">
                    <a:lumMod val="50000"/>
                    <a:lumOff val="50000"/>
                  </a:schemeClr>
                </a:solidFill>
                <a:latin typeface="Calibri"/>
                <a:ea typeface="ＭＳ Ｐゴシック"/>
                <a:cs typeface="Calibri"/>
              </a:rPr>
              <a:t>Different affiliations &amp; different research designs, most within larger intervention programmes</a:t>
            </a:r>
            <a:endParaRPr lang="en-US" sz="1750" b="0" dirty="0">
              <a:solidFill>
                <a:schemeClr val="tx1">
                  <a:lumMod val="50000"/>
                  <a:lumOff val="50000"/>
                </a:schemeClr>
              </a:solidFill>
              <a:latin typeface="Calibri"/>
              <a:ea typeface="ＭＳ Ｐゴシック"/>
              <a:cs typeface="Calibri"/>
            </a:endParaRPr>
          </a:p>
          <a:p>
            <a:pPr marL="457200" indent="-457200">
              <a:buFont typeface="Wingdings" pitchFamily="2" charset="2"/>
              <a:buChar char="v"/>
            </a:pPr>
            <a:r>
              <a:rPr lang="en-NL" sz="1750" b="0" dirty="0">
                <a:solidFill>
                  <a:schemeClr val="tx1">
                    <a:lumMod val="50000"/>
                    <a:lumOff val="50000"/>
                  </a:schemeClr>
                </a:solidFill>
                <a:latin typeface="Calibri"/>
                <a:ea typeface="ＭＳ Ｐゴシック"/>
                <a:cs typeface="Calibri"/>
              </a:rPr>
              <a:t>Research conducted in settings with high prevalence rates in SSA, South (East) Asia</a:t>
            </a:r>
            <a:endParaRPr lang="en-NL" sz="1750" b="0" dirty="0">
              <a:solidFill>
                <a:schemeClr val="tx1">
                  <a:lumMod val="50000"/>
                  <a:lumOff val="50000"/>
                </a:schemeClr>
              </a:solidFill>
              <a:latin typeface="Calibri" panose="020F0502020204030204" pitchFamily="34" charset="0"/>
              <a:cs typeface="Calibri" panose="020F0502020204030204" pitchFamily="34" charset="0"/>
            </a:endParaRPr>
          </a:p>
          <a:p>
            <a:pPr marL="0" indent="0"/>
            <a:endParaRPr lang="en-NL" sz="1750" b="0" dirty="0">
              <a:solidFill>
                <a:schemeClr val="tx1">
                  <a:lumMod val="50000"/>
                  <a:lumOff val="50000"/>
                </a:schemeClr>
              </a:solidFill>
              <a:latin typeface="Calibri" panose="020F0502020204030204" pitchFamily="34" charset="0"/>
              <a:cs typeface="Calibri" panose="020F0502020204030204" pitchFamily="34" charset="0"/>
            </a:endParaRPr>
          </a:p>
          <a:p>
            <a:pPr marL="0" indent="0"/>
            <a:r>
              <a:rPr lang="en-US" sz="1750" dirty="0">
                <a:solidFill>
                  <a:srgbClr val="D75F4D"/>
                </a:solidFill>
                <a:latin typeface="Calibri"/>
                <a:ea typeface="ＭＳ Ｐゴシック"/>
                <a:cs typeface="Arial"/>
              </a:rPr>
              <a:t>Reasons for marriage:</a:t>
            </a:r>
            <a:endParaRPr lang="en-NL" sz="1750" b="0" dirty="0">
              <a:solidFill>
                <a:schemeClr val="accent6"/>
              </a:solidFill>
              <a:latin typeface="Calibri"/>
              <a:ea typeface="ＭＳ Ｐゴシック"/>
              <a:cs typeface="Calibri"/>
            </a:endParaRPr>
          </a:p>
          <a:p>
            <a:pPr>
              <a:buFont typeface="Courier New" panose="02070309020205020404" pitchFamily="49" charset="0"/>
              <a:buChar char="o"/>
            </a:pPr>
            <a:r>
              <a:rPr lang="en-NL" sz="1750" b="0" dirty="0">
                <a:solidFill>
                  <a:schemeClr val="tx1">
                    <a:lumMod val="50000"/>
                    <a:lumOff val="50000"/>
                  </a:schemeClr>
                </a:solidFill>
                <a:latin typeface="Calibri"/>
                <a:ea typeface="ＭＳ Ｐゴシック"/>
                <a:cs typeface="Calibri"/>
              </a:rPr>
              <a:t>Free choice? (Saul et al.): In contexts where </a:t>
            </a:r>
            <a:r>
              <a:rPr lang="en-GB" sz="1750" b="0" dirty="0">
                <a:solidFill>
                  <a:schemeClr val="tx1">
                    <a:lumMod val="50000"/>
                    <a:lumOff val="50000"/>
                  </a:schemeClr>
                </a:solidFill>
                <a:latin typeface="Calibri"/>
                <a:ea typeface="ＭＳ Ｐゴシック"/>
                <a:cs typeface="Calibri"/>
              </a:rPr>
              <a:t>emphasis is placed on girls’ obedience, parental and community approval, and  there are limited economic opportunities, particularly for women, what does it means to have a ‘choice?’ </a:t>
            </a:r>
            <a:endParaRPr lang="en-NL" sz="1750" dirty="0">
              <a:solidFill>
                <a:schemeClr val="tx1">
                  <a:lumMod val="50000"/>
                  <a:lumOff val="50000"/>
                </a:schemeClr>
              </a:solidFill>
            </a:endParaRPr>
          </a:p>
          <a:p>
            <a:pPr>
              <a:buFont typeface="Courier New" panose="02070309020205020404" pitchFamily="49" charset="0"/>
              <a:buChar char="o"/>
            </a:pPr>
            <a:r>
              <a:rPr lang="en-GB" sz="1750" b="0" dirty="0">
                <a:solidFill>
                  <a:schemeClr val="tx1">
                    <a:lumMod val="50000"/>
                    <a:lumOff val="50000"/>
                  </a:schemeClr>
                </a:solidFill>
                <a:latin typeface="Calibri"/>
                <a:ea typeface="ＭＳ Ｐゴシック"/>
                <a:cs typeface="Calibri"/>
              </a:rPr>
              <a:t>Complexity (Jones et al.): interplay of social norms, economic factors, and young women’s capacity to exercise choice, and variation that exists depending on individual, family, and community characteristics</a:t>
            </a:r>
          </a:p>
          <a:p>
            <a:pPr>
              <a:buFont typeface="Courier New" panose="02070309020205020404" pitchFamily="49" charset="0"/>
              <a:buChar char="o"/>
            </a:pPr>
            <a:r>
              <a:rPr lang="en-GB" sz="1750" b="0" dirty="0">
                <a:solidFill>
                  <a:schemeClr val="tx1">
                    <a:lumMod val="50000"/>
                    <a:lumOff val="50000"/>
                  </a:schemeClr>
                </a:solidFill>
                <a:latin typeface="Calibri"/>
                <a:ea typeface="ＭＳ Ｐゴシック"/>
                <a:cs typeface="Calibri"/>
              </a:rPr>
              <a:t>Traditional or modern (Hori)?: Marriage as resolving contemporary ‘problem’ of unplanned out-of-wedlock pregnancy and as response to current precarities.</a:t>
            </a:r>
          </a:p>
          <a:p>
            <a:pPr>
              <a:buFont typeface="Courier New" panose="02070309020205020404" pitchFamily="49" charset="0"/>
              <a:buChar char="o"/>
            </a:pPr>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a:buFont typeface="Courier New" panose="02070309020205020404" pitchFamily="49" charset="0"/>
              <a:buChar char="o"/>
            </a:pPr>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a:buFont typeface="Courier New" panose="02070309020205020404" pitchFamily="49" charset="0"/>
              <a:buChar char="o"/>
            </a:pPr>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a:buFont typeface="Courier New" panose="02070309020205020404" pitchFamily="49" charset="0"/>
              <a:buChar char="o"/>
            </a:pPr>
            <a:endParaRPr lang="en-NL" sz="2000" b="0" dirty="0">
              <a:solidFill>
                <a:schemeClr val="tx1">
                  <a:lumMod val="50000"/>
                  <a:lumOff val="50000"/>
                </a:schemeClr>
              </a:solidFill>
              <a:latin typeface="Calibri" panose="020F0502020204030204" pitchFamily="34" charset="0"/>
              <a:cs typeface="Calibri" panose="020F0502020204030204" pitchFamily="34" charset="0"/>
            </a:endParaRPr>
          </a:p>
          <a:p>
            <a:pPr marL="457200" indent="-457200">
              <a:buFont typeface="Wingdings" pitchFamily="2" charset="2"/>
              <a:buChar char="v"/>
            </a:pPr>
            <a:endParaRPr lang="en-NL" sz="2000" b="0" dirty="0">
              <a:solidFill>
                <a:schemeClr val="tx1">
                  <a:lumMod val="50000"/>
                  <a:lumOff val="50000"/>
                </a:schemeClr>
              </a:solidFill>
              <a:latin typeface="Calibri" panose="020F0502020204030204" pitchFamily="34" charset="0"/>
              <a:cs typeface="Calibri" panose="020F0502020204030204" pitchFamily="34" charset="0"/>
            </a:endParaRPr>
          </a:p>
          <a:p>
            <a:pPr marL="457200" indent="-457200">
              <a:buFont typeface="Wingdings" pitchFamily="2" charset="2"/>
              <a:buChar char="v"/>
            </a:pPr>
            <a:endParaRPr lang="en-NL" sz="2000" b="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7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896-CE87-0B45-BC89-7C5B0B23F6A0}"/>
              </a:ext>
            </a:extLst>
          </p:cNvPr>
          <p:cNvSpPr>
            <a:spLocks noGrp="1"/>
          </p:cNvSpPr>
          <p:nvPr>
            <p:ph type="title"/>
          </p:nvPr>
        </p:nvSpPr>
        <p:spPr>
          <a:xfrm>
            <a:off x="294115" y="1162844"/>
            <a:ext cx="7309802" cy="822074"/>
          </a:xfrm>
        </p:spPr>
        <p:txBody>
          <a:bodyPr lIns="91440" tIns="45720" rIns="91440" bIns="45720" anchor="t"/>
          <a:lstStyle/>
          <a:p>
            <a:r>
              <a:rPr lang="en-US" sz="3200" b="1" dirty="0">
                <a:solidFill>
                  <a:srgbClr val="D75F4D"/>
                </a:solidFill>
                <a:ea typeface="ＭＳ Ｐゴシック"/>
              </a:rPr>
              <a:t>Implications</a:t>
            </a:r>
            <a:endParaRPr lang="en-US" sz="2000" dirty="0">
              <a:solidFill>
                <a:srgbClr val="D75F4D"/>
              </a:solidFill>
              <a:ea typeface="ＭＳ Ｐゴシック"/>
            </a:endParaRPr>
          </a:p>
        </p:txBody>
      </p:sp>
      <p:sp>
        <p:nvSpPr>
          <p:cNvPr id="3" name="Content Placeholder 2">
            <a:extLst>
              <a:ext uri="{FF2B5EF4-FFF2-40B4-BE49-F238E27FC236}">
                <a16:creationId xmlns:a16="http://schemas.microsoft.com/office/drawing/2014/main" id="{511D8CC9-C07A-3249-AA1F-850720B129D2}"/>
              </a:ext>
            </a:extLst>
          </p:cNvPr>
          <p:cNvSpPr>
            <a:spLocks noGrp="1"/>
          </p:cNvSpPr>
          <p:nvPr>
            <p:ph idx="1"/>
          </p:nvPr>
        </p:nvSpPr>
        <p:spPr>
          <a:xfrm>
            <a:off x="401444" y="1984918"/>
            <a:ext cx="7202474" cy="4003287"/>
          </a:xfrm>
        </p:spPr>
        <p:txBody>
          <a:bodyPr lIns="91440" tIns="45720" rIns="91440" bIns="45720" anchor="t"/>
          <a:lstStyle/>
          <a:p>
            <a:pPr>
              <a:buFont typeface="Courier New" panose="02070309020205020404" pitchFamily="49" charset="0"/>
              <a:buChar char="o"/>
            </a:pPr>
            <a:r>
              <a:rPr lang="en-GB" sz="2000" b="0" dirty="0">
                <a:solidFill>
                  <a:schemeClr val="tx1">
                    <a:lumMod val="50000"/>
                    <a:lumOff val="50000"/>
                  </a:schemeClr>
                </a:solidFill>
                <a:latin typeface="Calibri"/>
                <a:ea typeface="ＭＳ Ｐゴシック"/>
                <a:cs typeface="Calibri"/>
              </a:rPr>
              <a:t>When we draw on understanding of CM as primarily indicative of lack of education, individual rights, ‘harmful traditions,’ and women (in the Global South) as victims, tendency to fall back on ‘awareness raising’ (Van </a:t>
            </a:r>
            <a:r>
              <a:rPr lang="en-GB" sz="2000" b="0" dirty="0" err="1">
                <a:solidFill>
                  <a:schemeClr val="tx1">
                    <a:lumMod val="50000"/>
                    <a:lumOff val="50000"/>
                  </a:schemeClr>
                </a:solidFill>
                <a:latin typeface="Calibri"/>
                <a:ea typeface="ＭＳ Ｐゴシック"/>
                <a:cs typeface="Calibri"/>
              </a:rPr>
              <a:t>Raemdonck</a:t>
            </a:r>
            <a:r>
              <a:rPr lang="en-GB" sz="2000" b="0" dirty="0">
                <a:solidFill>
                  <a:schemeClr val="tx1">
                    <a:lumMod val="50000"/>
                    <a:lumOff val="50000"/>
                  </a:schemeClr>
                </a:solidFill>
                <a:latin typeface="Calibri"/>
                <a:ea typeface="ＭＳ Ｐゴシック"/>
                <a:cs typeface="Calibri"/>
              </a:rPr>
              <a:t> &amp; De Regt; Miedema et al.)</a:t>
            </a:r>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a:buFont typeface="Courier New,monospace" panose="02070309020205020404" pitchFamily="49" charset="0"/>
              <a:buChar char="o"/>
            </a:pPr>
            <a:r>
              <a:rPr lang="en-GB" sz="2000" b="0" dirty="0">
                <a:solidFill>
                  <a:schemeClr val="tx1">
                    <a:lumMod val="50000"/>
                    <a:lumOff val="50000"/>
                  </a:schemeClr>
                </a:solidFill>
                <a:latin typeface="Calibri"/>
                <a:ea typeface="ＭＳ Ｐゴシック"/>
                <a:cs typeface="Calibri"/>
              </a:rPr>
              <a:t>Need for dialogue and space for women and men’s own perspectives,  and parking assumption that CM is always and unvaryingly harmful (Van </a:t>
            </a:r>
            <a:r>
              <a:rPr lang="en-GB" sz="2000" b="0" dirty="0" err="1">
                <a:solidFill>
                  <a:schemeClr val="tx1">
                    <a:lumMod val="50000"/>
                    <a:lumOff val="50000"/>
                  </a:schemeClr>
                </a:solidFill>
                <a:latin typeface="Calibri"/>
                <a:ea typeface="ＭＳ Ｐゴシック"/>
                <a:cs typeface="Calibri"/>
              </a:rPr>
              <a:t>Raemdonck</a:t>
            </a:r>
            <a:r>
              <a:rPr lang="en-GB" sz="2000" b="0" dirty="0">
                <a:solidFill>
                  <a:schemeClr val="tx1">
                    <a:lumMod val="50000"/>
                    <a:lumOff val="50000"/>
                  </a:schemeClr>
                </a:solidFill>
                <a:latin typeface="Calibri"/>
                <a:ea typeface="ＭＳ Ｐゴシック"/>
                <a:cs typeface="Calibri"/>
              </a:rPr>
              <a:t> &amp; De Regt; Miedema et al.)</a:t>
            </a:r>
            <a:endParaRPr lang="en-GB" sz="2000" b="0" dirty="0">
              <a:solidFill>
                <a:schemeClr val="tx1">
                  <a:lumMod val="50000"/>
                  <a:lumOff val="50000"/>
                </a:schemeClr>
              </a:solidFill>
              <a:ea typeface="ＭＳ Ｐゴシック"/>
            </a:endParaRPr>
          </a:p>
          <a:p>
            <a:pPr>
              <a:buFont typeface="Courier New,monospace" panose="02070309020205020404" pitchFamily="49" charset="0"/>
              <a:buChar char="o"/>
            </a:pPr>
            <a:endParaRPr lang="en-GB" sz="2000" b="0" dirty="0">
              <a:solidFill>
                <a:schemeClr val="tx1">
                  <a:lumMod val="50000"/>
                  <a:lumOff val="50000"/>
                </a:schemeClr>
              </a:solidFill>
              <a:latin typeface="Calibri"/>
              <a:ea typeface="ＭＳ Ｐゴシック"/>
              <a:cs typeface="Calibri"/>
            </a:endParaRPr>
          </a:p>
          <a:p>
            <a:pPr>
              <a:buFont typeface="Courier New,monospace" panose="02070309020205020404" pitchFamily="49" charset="0"/>
              <a:buChar char="o"/>
            </a:pPr>
            <a:r>
              <a:rPr lang="en-GB" sz="2000" b="0" dirty="0">
                <a:solidFill>
                  <a:schemeClr val="tx1">
                    <a:lumMod val="50000"/>
                    <a:lumOff val="50000"/>
                  </a:schemeClr>
                </a:solidFill>
                <a:latin typeface="Calibri"/>
                <a:ea typeface="ＭＳ Ｐゴシック"/>
                <a:cs typeface="Calibri"/>
              </a:rPr>
              <a:t>Given constraints and possibilities of particular socio-economic contexts and existing (gender) orders, what functions does child marriage serve?</a:t>
            </a:r>
            <a:endParaRPr lang="en-GB" sz="2000" b="0" dirty="0">
              <a:solidFill>
                <a:schemeClr val="tx1">
                  <a:lumMod val="50000"/>
                  <a:lumOff val="50000"/>
                </a:schemeClr>
              </a:solidFill>
              <a:ea typeface="ＭＳ Ｐゴシック"/>
            </a:endParaRPr>
          </a:p>
        </p:txBody>
      </p:sp>
    </p:spTree>
    <p:extLst>
      <p:ext uri="{BB962C8B-B14F-4D97-AF65-F5344CB8AC3E}">
        <p14:creationId xmlns:p14="http://schemas.microsoft.com/office/powerpoint/2010/main" val="7927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896-CE87-0B45-BC89-7C5B0B23F6A0}"/>
              </a:ext>
            </a:extLst>
          </p:cNvPr>
          <p:cNvSpPr>
            <a:spLocks noGrp="1"/>
          </p:cNvSpPr>
          <p:nvPr>
            <p:ph type="title"/>
          </p:nvPr>
        </p:nvSpPr>
        <p:spPr>
          <a:xfrm>
            <a:off x="294115" y="1162844"/>
            <a:ext cx="7309802" cy="822074"/>
          </a:xfrm>
        </p:spPr>
        <p:txBody>
          <a:bodyPr lIns="91440" tIns="45720" rIns="91440" bIns="45720" anchor="t"/>
          <a:lstStyle/>
          <a:p>
            <a:r>
              <a:rPr lang="en-US" sz="4400" b="1">
                <a:solidFill>
                  <a:srgbClr val="D75F4D"/>
                </a:solidFill>
                <a:ea typeface="ＭＳ Ｐゴシック"/>
              </a:rPr>
              <a:t>In closing</a:t>
            </a:r>
            <a:endParaRPr lang="en-NL" dirty="0"/>
          </a:p>
        </p:txBody>
      </p:sp>
      <p:sp>
        <p:nvSpPr>
          <p:cNvPr id="3" name="Content Placeholder 2">
            <a:extLst>
              <a:ext uri="{FF2B5EF4-FFF2-40B4-BE49-F238E27FC236}">
                <a16:creationId xmlns:a16="http://schemas.microsoft.com/office/drawing/2014/main" id="{511D8CC9-C07A-3249-AA1F-850720B129D2}"/>
              </a:ext>
            </a:extLst>
          </p:cNvPr>
          <p:cNvSpPr>
            <a:spLocks noGrp="1"/>
          </p:cNvSpPr>
          <p:nvPr>
            <p:ph idx="1"/>
          </p:nvPr>
        </p:nvSpPr>
        <p:spPr>
          <a:xfrm>
            <a:off x="294115" y="1984918"/>
            <a:ext cx="7989273" cy="4003287"/>
          </a:xfrm>
        </p:spPr>
        <p:txBody>
          <a:bodyPr lIns="91440" tIns="45720" rIns="91440" bIns="45720" anchor="t"/>
          <a:lstStyle/>
          <a:p>
            <a:pPr>
              <a:buFont typeface="Courier New" panose="02070309020205020404" pitchFamily="49" charset="0"/>
              <a:buChar char="o"/>
            </a:pPr>
            <a:r>
              <a:rPr lang="en-GB" sz="2000" b="0" dirty="0">
                <a:solidFill>
                  <a:schemeClr val="tx1">
                    <a:lumMod val="50000"/>
                    <a:lumOff val="50000"/>
                  </a:schemeClr>
                </a:solidFill>
                <a:latin typeface="Calibri"/>
                <a:ea typeface="ＭＳ Ｐゴシック"/>
                <a:cs typeface="Calibri"/>
              </a:rPr>
              <a:t>Exclusive focus on negative outcomes of child marriage, and 'empowering' girls and 'combatting' CM as counterproductive. Such a focus may mean that: </a:t>
            </a:r>
            <a:endParaRPr lang="en-GB" sz="2000" b="0" dirty="0">
              <a:solidFill>
                <a:schemeClr val="tx1">
                  <a:lumMod val="50000"/>
                  <a:lumOff val="50000"/>
                </a:schemeClr>
              </a:solidFill>
              <a:latin typeface="Calibri" panose="020F0502020204030204" pitchFamily="34" charset="0"/>
              <a:cs typeface="Calibri" panose="020F0502020204030204" pitchFamily="34" charset="0"/>
            </a:endParaRPr>
          </a:p>
          <a:p>
            <a:pPr>
              <a:buFont typeface="Wingdings" pitchFamily="2" charset="2"/>
              <a:buChar char="Ø"/>
            </a:pPr>
            <a:r>
              <a:rPr lang="en-GB" sz="2000" b="0" dirty="0">
                <a:solidFill>
                  <a:schemeClr val="tx1">
                    <a:lumMod val="50000"/>
                    <a:lumOff val="50000"/>
                  </a:schemeClr>
                </a:solidFill>
                <a:latin typeface="Calibri"/>
                <a:ea typeface="ＭＳ Ｐゴシック"/>
                <a:cs typeface="Calibri"/>
              </a:rPr>
              <a:t>more child marriages go underground;</a:t>
            </a:r>
          </a:p>
          <a:p>
            <a:pPr>
              <a:buFont typeface="Wingdings" pitchFamily="2" charset="2"/>
              <a:buChar char="Ø"/>
            </a:pPr>
            <a:r>
              <a:rPr lang="en-GB" sz="2000" b="0" dirty="0">
                <a:solidFill>
                  <a:schemeClr val="tx1">
                    <a:lumMod val="50000"/>
                    <a:lumOff val="50000"/>
                  </a:schemeClr>
                </a:solidFill>
                <a:latin typeface="Calibri"/>
                <a:ea typeface="ＭＳ Ｐゴシック"/>
                <a:cs typeface="Calibri"/>
              </a:rPr>
              <a:t>positive outcomes of child marriage are overlooked, such as (short-term) social, physical, and economic security; </a:t>
            </a:r>
          </a:p>
          <a:p>
            <a:pPr>
              <a:buFont typeface="Wingdings" pitchFamily="2" charset="2"/>
              <a:buChar char="Ø"/>
            </a:pPr>
            <a:r>
              <a:rPr lang="en-GB" sz="2000" b="0" dirty="0">
                <a:solidFill>
                  <a:schemeClr val="tx1">
                    <a:lumMod val="50000"/>
                    <a:lumOff val="50000"/>
                  </a:schemeClr>
                </a:solidFill>
                <a:latin typeface="Calibri"/>
                <a:ea typeface="ＭＳ Ｐゴシック"/>
                <a:cs typeface="Calibri"/>
              </a:rPr>
              <a:t>complex structural processes and drivers of child marriage are insufficiently addressed in programs; and</a:t>
            </a:r>
          </a:p>
          <a:p>
            <a:pPr>
              <a:buFont typeface="Wingdings" pitchFamily="2" charset="2"/>
              <a:buChar char="Ø"/>
            </a:pPr>
            <a:r>
              <a:rPr lang="en-GB" sz="2000" b="0" dirty="0">
                <a:solidFill>
                  <a:schemeClr val="tx1">
                    <a:lumMod val="50000"/>
                    <a:lumOff val="50000"/>
                  </a:schemeClr>
                </a:solidFill>
                <a:latin typeface="Calibri"/>
                <a:ea typeface="ＭＳ Ｐゴシック"/>
                <a:cs typeface="Calibri"/>
              </a:rPr>
              <a:t>too little is done to identify alternative arrangements that could generate the kinds of securities families and girls may seek, while mitigating the negative (longer-term) consequences</a:t>
            </a:r>
            <a:endParaRPr lang="en-NL" sz="2000" b="0" dirty="0">
              <a:solidFill>
                <a:schemeClr val="tx1">
                  <a:lumMod val="50000"/>
                  <a:lumOff val="50000"/>
                </a:schemeClr>
              </a:solidFill>
              <a:latin typeface="Calibri"/>
              <a:ea typeface="ＭＳ Ｐゴシック"/>
              <a:cs typeface="Calibri"/>
            </a:endParaRPr>
          </a:p>
          <a:p>
            <a:endParaRPr lang="en-NL" sz="2000" dirty="0"/>
          </a:p>
          <a:p>
            <a:endParaRPr lang="en-NL" sz="2000" dirty="0"/>
          </a:p>
        </p:txBody>
      </p:sp>
    </p:spTree>
    <p:extLst>
      <p:ext uri="{BB962C8B-B14F-4D97-AF65-F5344CB8AC3E}">
        <p14:creationId xmlns:p14="http://schemas.microsoft.com/office/powerpoint/2010/main" val="360998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896-CE87-0B45-BC89-7C5B0B23F6A0}"/>
              </a:ext>
            </a:extLst>
          </p:cNvPr>
          <p:cNvSpPr>
            <a:spLocks noGrp="1"/>
          </p:cNvSpPr>
          <p:nvPr>
            <p:ph type="title"/>
          </p:nvPr>
        </p:nvSpPr>
        <p:spPr>
          <a:xfrm>
            <a:off x="294115" y="1162844"/>
            <a:ext cx="7309802" cy="822074"/>
          </a:xfrm>
        </p:spPr>
        <p:txBody>
          <a:bodyPr lIns="91440" tIns="45720" rIns="91440" bIns="45720" anchor="t"/>
          <a:lstStyle/>
          <a:p>
            <a:r>
              <a:rPr lang="en-US" sz="4400" b="1">
                <a:solidFill>
                  <a:srgbClr val="D75F4D"/>
                </a:solidFill>
                <a:ea typeface="ＭＳ Ｐゴシック"/>
              </a:rPr>
              <a:t>Questions to explore</a:t>
            </a:r>
            <a:endParaRPr lang="en-NL" dirty="0"/>
          </a:p>
        </p:txBody>
      </p:sp>
      <p:sp>
        <p:nvSpPr>
          <p:cNvPr id="3" name="Content Placeholder 2">
            <a:extLst>
              <a:ext uri="{FF2B5EF4-FFF2-40B4-BE49-F238E27FC236}">
                <a16:creationId xmlns:a16="http://schemas.microsoft.com/office/drawing/2014/main" id="{511D8CC9-C07A-3249-AA1F-850720B129D2}"/>
              </a:ext>
            </a:extLst>
          </p:cNvPr>
          <p:cNvSpPr>
            <a:spLocks noGrp="1"/>
          </p:cNvSpPr>
          <p:nvPr>
            <p:ph idx="1"/>
          </p:nvPr>
        </p:nvSpPr>
        <p:spPr>
          <a:xfrm>
            <a:off x="294115" y="1984918"/>
            <a:ext cx="7989273" cy="4003287"/>
          </a:xfrm>
        </p:spPr>
        <p:txBody>
          <a:bodyPr lIns="91440" tIns="45720" rIns="91440" bIns="45720" anchor="t"/>
          <a:lstStyle/>
          <a:p>
            <a:pPr>
              <a:buFont typeface="Wingdings" pitchFamily="2" charset="2"/>
              <a:buChar char="Ø"/>
            </a:pPr>
            <a:r>
              <a:rPr lang="en-GB" sz="2000" b="0" dirty="0">
                <a:solidFill>
                  <a:schemeClr val="tx1">
                    <a:lumMod val="50000"/>
                    <a:lumOff val="50000"/>
                  </a:schemeClr>
                </a:solidFill>
                <a:latin typeface="Calibri"/>
                <a:ea typeface="ＭＳ Ｐゴシック"/>
                <a:cs typeface="Calibri"/>
              </a:rPr>
              <a:t>What kinds of alternative arrangements could be identified that could generate the securities families and girls may seek when deciding on an early marriage (while mitigating the negative (longer-term) consequences)? </a:t>
            </a:r>
            <a:endParaRPr lang="en-NL" sz="2000" b="0" dirty="0">
              <a:solidFill>
                <a:schemeClr val="tx1">
                  <a:lumMod val="50000"/>
                  <a:lumOff val="50000"/>
                </a:schemeClr>
              </a:solidFill>
              <a:latin typeface="Calibri"/>
              <a:ea typeface="ＭＳ Ｐゴシック"/>
              <a:cs typeface="Calibri"/>
            </a:endParaRPr>
          </a:p>
          <a:p>
            <a:pPr>
              <a:buFont typeface="Wingdings" pitchFamily="2" charset="2"/>
              <a:buChar char="Ø"/>
            </a:pPr>
            <a:r>
              <a:rPr lang="en-GB" sz="2000" b="0" dirty="0">
                <a:solidFill>
                  <a:schemeClr val="tx1">
                    <a:lumMod val="50000"/>
                    <a:lumOff val="50000"/>
                  </a:schemeClr>
                </a:solidFill>
                <a:latin typeface="Calibri"/>
                <a:ea typeface="ＭＳ Ｐゴシック"/>
                <a:cs typeface="Calibri"/>
              </a:rPr>
              <a:t>What role can we play in addressing complex structural processes and drivers of child marriage? What is within our scope, and what can we do (and which alliances are needed) in relation to underlying structures?</a:t>
            </a:r>
            <a:endParaRPr lang="en-GB" sz="2000" b="0" dirty="0">
              <a:solidFill>
                <a:schemeClr val="tx1">
                  <a:lumMod val="50000"/>
                  <a:lumOff val="50000"/>
                </a:schemeClr>
              </a:solidFill>
              <a:latin typeface="Calibri"/>
              <a:cs typeface="Calibri"/>
            </a:endParaRPr>
          </a:p>
          <a:p>
            <a:pPr>
              <a:buFont typeface="Wingdings" pitchFamily="2" charset="2"/>
              <a:buChar char="Ø"/>
            </a:pPr>
            <a:r>
              <a:rPr lang="en-GB" sz="2000" b="0" dirty="0">
                <a:solidFill>
                  <a:schemeClr val="tx1">
                    <a:lumMod val="50000"/>
                    <a:lumOff val="50000"/>
                  </a:schemeClr>
                </a:solidFill>
                <a:latin typeface="Calibri"/>
                <a:ea typeface="ＭＳ Ｐゴシック"/>
                <a:cs typeface="Calibri"/>
              </a:rPr>
              <a:t>How do we tackle the gendered dimensions of structural constraints and barriers? </a:t>
            </a:r>
            <a:endParaRPr lang="en-NL" sz="2000" dirty="0"/>
          </a:p>
          <a:p>
            <a:endParaRPr lang="en-NL" sz="2000" dirty="0"/>
          </a:p>
        </p:txBody>
      </p:sp>
    </p:spTree>
    <p:extLst>
      <p:ext uri="{BB962C8B-B14F-4D97-AF65-F5344CB8AC3E}">
        <p14:creationId xmlns:p14="http://schemas.microsoft.com/office/powerpoint/2010/main" val="402125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087B2-FA77-824D-835D-A08E96845948}"/>
              </a:ext>
            </a:extLst>
          </p:cNvPr>
          <p:cNvSpPr>
            <a:spLocks noGrp="1"/>
          </p:cNvSpPr>
          <p:nvPr>
            <p:ph idx="1"/>
          </p:nvPr>
        </p:nvSpPr>
        <p:spPr/>
        <p:txBody>
          <a:bodyPr/>
          <a:lstStyle/>
          <a:p>
            <a:endParaRPr lang="en-NL"/>
          </a:p>
        </p:txBody>
      </p:sp>
      <p:sp>
        <p:nvSpPr>
          <p:cNvPr id="3" name="Text Placeholder 2">
            <a:extLst>
              <a:ext uri="{FF2B5EF4-FFF2-40B4-BE49-F238E27FC236}">
                <a16:creationId xmlns:a16="http://schemas.microsoft.com/office/drawing/2014/main" id="{4DD8B2FD-474B-9D4C-8DA0-5B1248BA946E}"/>
              </a:ext>
            </a:extLst>
          </p:cNvPr>
          <p:cNvSpPr>
            <a:spLocks noGrp="1"/>
          </p:cNvSpPr>
          <p:nvPr>
            <p:ph type="body" sz="quarter" idx="13"/>
          </p:nvPr>
        </p:nvSpPr>
        <p:spPr/>
        <p:txBody>
          <a:bodyPr/>
          <a:lstStyle/>
          <a:p>
            <a:endParaRPr lang="en-NL"/>
          </a:p>
        </p:txBody>
      </p:sp>
      <p:sp>
        <p:nvSpPr>
          <p:cNvPr id="4" name="Slide Number Placeholder 3">
            <a:extLst>
              <a:ext uri="{FF2B5EF4-FFF2-40B4-BE49-F238E27FC236}">
                <a16:creationId xmlns:a16="http://schemas.microsoft.com/office/drawing/2014/main" id="{16263E84-46FE-E748-802D-35FA6520E669}"/>
              </a:ext>
            </a:extLst>
          </p:cNvPr>
          <p:cNvSpPr>
            <a:spLocks noGrp="1"/>
          </p:cNvSpPr>
          <p:nvPr>
            <p:ph type="sldNum" sz="quarter" idx="15"/>
          </p:nvPr>
        </p:nvSpPr>
        <p:spPr/>
        <p:txBody>
          <a:bodyPr/>
          <a:lstStyle/>
          <a:p>
            <a:fld id="{CFDA6D1D-3CC9-4402-A937-2764945ACF34}" type="slidenum">
              <a:rPr lang="nl-NL" altLang="en-US" smtClean="0"/>
              <a:pPr/>
              <a:t>9</a:t>
            </a:fld>
            <a:endParaRPr lang="nl-NL" altLang="en-US"/>
          </a:p>
        </p:txBody>
      </p:sp>
      <p:pic>
        <p:nvPicPr>
          <p:cNvPr id="5" name="Picture 4" descr="Table&#10;&#10;Description automatically generated">
            <a:extLst>
              <a:ext uri="{FF2B5EF4-FFF2-40B4-BE49-F238E27FC236}">
                <a16:creationId xmlns:a16="http://schemas.microsoft.com/office/drawing/2014/main" id="{DEE7C5F0-5291-4640-BCCD-D2040306EB6E}"/>
              </a:ext>
            </a:extLst>
          </p:cNvPr>
          <p:cNvPicPr>
            <a:picLocks noChangeAspect="1"/>
          </p:cNvPicPr>
          <p:nvPr/>
        </p:nvPicPr>
        <p:blipFill>
          <a:blip r:embed="rId2"/>
          <a:stretch>
            <a:fillRect/>
          </a:stretch>
        </p:blipFill>
        <p:spPr>
          <a:xfrm>
            <a:off x="448235" y="914400"/>
            <a:ext cx="7767078" cy="5473699"/>
          </a:xfrm>
          <a:prstGeom prst="rect">
            <a:avLst/>
          </a:prstGeom>
          <a:noFill/>
        </p:spPr>
      </p:pic>
    </p:spTree>
    <p:extLst>
      <p:ext uri="{BB962C8B-B14F-4D97-AF65-F5344CB8AC3E}">
        <p14:creationId xmlns:p14="http://schemas.microsoft.com/office/powerpoint/2010/main" val="3945802167"/>
      </p:ext>
    </p:extLst>
  </p:cSld>
  <p:clrMapOvr>
    <a:masterClrMapping/>
  </p:clrMapOvr>
</p:sld>
</file>

<file path=ppt/theme/theme1.xml><?xml version="1.0" encoding="utf-8"?>
<a:theme xmlns:a="http://schemas.openxmlformats.org/drawingml/2006/main" name="powerpoint_aissr_050314">
  <a:themeElements>
    <a:clrScheme name="Aangepast 3">
      <a:dk1>
        <a:sysClr val="windowText" lastClr="000000"/>
      </a:dk1>
      <a:lt1>
        <a:sysClr val="window" lastClr="FFFFFF"/>
      </a:lt1>
      <a:dk2>
        <a:srgbClr val="1F497D"/>
      </a:dk2>
      <a:lt2>
        <a:srgbClr val="EEECE1"/>
      </a:lt2>
      <a:accent1>
        <a:srgbClr val="529BD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3" ma:contentTypeDescription="Create a new document." ma:contentTypeScope="" ma:versionID="c418049f55abf85f32c04361051a2076">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0c9ca75980606e41bb82a43c5814b0e1"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EBFD4D-2E96-4FC5-86C1-68697AAABC3B}">
  <ds:schemaRefs>
    <ds:schemaRef ds:uri="http://schemas.microsoft.com/sharepoint/v3/contenttype/forms"/>
  </ds:schemaRefs>
</ds:datastoreItem>
</file>

<file path=customXml/itemProps2.xml><?xml version="1.0" encoding="utf-8"?>
<ds:datastoreItem xmlns:ds="http://schemas.openxmlformats.org/officeDocument/2006/customXml" ds:itemID="{87F00738-7FE1-4FCD-8032-4863895F4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8fe03-0a70-457d-be20-bb98c727e22e"/>
    <ds:schemaRef ds:uri="375af5b2-8cea-45d5-b184-d6c522a311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D243E7-0A71-479E-A9BC-2D2B851CF095}">
  <ds:schemaRefs>
    <ds:schemaRef ds:uri="http://schemas.microsoft.com/office/2006/documentManagement/types"/>
    <ds:schemaRef ds:uri="http://schemas.openxmlformats.org/package/2006/metadata/core-properties"/>
    <ds:schemaRef ds:uri="deb8fe03-0a70-457d-be20-bb98c727e22e"/>
    <ds:schemaRef ds:uri="http://purl.org/dc/dcmitype/"/>
    <ds:schemaRef ds:uri="http://www.w3.org/XML/1998/namespace"/>
    <ds:schemaRef ds:uri="http://purl.org/dc/terms/"/>
    <ds:schemaRef ds:uri="http://schemas.microsoft.com/office/2006/metadata/properties"/>
    <ds:schemaRef ds:uri="http://schemas.microsoft.com/office/infopath/2007/PartnerControls"/>
    <ds:schemaRef ds:uri="375af5b2-8cea-45d5-b184-d6c522a311a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powerpoint_aissr_050314</Template>
  <TotalTime>2958</TotalTime>
  <Words>746</Words>
  <Application>Microsoft Office PowerPoint</Application>
  <PresentationFormat>On-screen Show (4:3)</PresentationFormat>
  <Paragraphs>68</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Courier New</vt:lpstr>
      <vt:lpstr>Courier New,monospace</vt:lpstr>
      <vt:lpstr>Lucida Grande</vt:lpstr>
      <vt:lpstr>Times</vt:lpstr>
      <vt:lpstr>Wingdings</vt:lpstr>
      <vt:lpstr>powerpoint_aissr_050314</vt:lpstr>
      <vt:lpstr>PowerPoint Presentation</vt:lpstr>
      <vt:lpstr>PowerPoint Presentation</vt:lpstr>
      <vt:lpstr>HC impact evaluation study - design</vt:lpstr>
      <vt:lpstr>Special issue: background &amp; rationale</vt:lpstr>
      <vt:lpstr>Special Issue: intro &amp; findings</vt:lpstr>
      <vt:lpstr>Implications</vt:lpstr>
      <vt:lpstr>In closing</vt:lpstr>
      <vt:lpstr>Questions to explore</vt:lpstr>
      <vt:lpstr>PowerPoint Presentation</vt:lpstr>
    </vt:vector>
  </TitlesOfParts>
  <Company>Universiteit van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Hodgkinson, Katie</dc:creator>
  <cp:lastModifiedBy>Laia Surralles Solsona</cp:lastModifiedBy>
  <cp:revision>308</cp:revision>
  <dcterms:created xsi:type="dcterms:W3CDTF">2017-12-06T16:22:24Z</dcterms:created>
  <dcterms:modified xsi:type="dcterms:W3CDTF">2021-12-01T14:10:41Z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ies>
</file>