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layout3.xml" ContentType="application/vnd.openxmlformats-officedocument.drawingml.diagramLayout+xml"/>
  <Override PartName="/ppt/diagrams/layout1.xml" ContentType="application/vnd.openxmlformats-officedocument.drawingml.diagramLayout+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1.xml" ContentType="application/vnd.openxmlformats-officedocument.theme+xml"/>
  <Override PartName="/ppt/diagrams/quickStyle2.xml" ContentType="application/vnd.openxmlformats-officedocument.drawingml.diagramStyle+xml"/>
  <Override PartName="/ppt/diagrams/drawing2.xml" ContentType="application/vnd.ms-office.drawingml.diagramDrawing+xml"/>
  <Override PartName="/ppt/theme/theme2.xml" ContentType="application/vnd.openxmlformats-officedocument.theme+xml"/>
  <Override PartName="/ppt/diagrams/colors2.xml" ContentType="application/vnd.openxmlformats-officedocument.drawingml.diagramColors+xml"/>
  <Override PartName="/ppt/diagrams/drawing3.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333" r:id="rId3"/>
    <p:sldId id="329" r:id="rId4"/>
    <p:sldId id="352" r:id="rId5"/>
    <p:sldId id="350" r:id="rId6"/>
    <p:sldId id="332" r:id="rId7"/>
    <p:sldId id="323" r:id="rId8"/>
    <p:sldId id="287" r:id="rId9"/>
    <p:sldId id="353" r:id="rId10"/>
    <p:sldId id="342" r:id="rId11"/>
    <p:sldId id="32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20" autoAdjust="0"/>
  </p:normalViewPr>
  <p:slideViewPr>
    <p:cSldViewPr snapToGrid="0" snapToObjects="1">
      <p:cViewPr>
        <p:scale>
          <a:sx n="75" d="100"/>
          <a:sy n="75" d="100"/>
        </p:scale>
        <p:origin x="-149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21" Type="http://schemas.openxmlformats.org/officeDocument/2006/relationships/customXml" Target="../customXml/item3.xml"/><Relationship Id="rId12" Type="http://schemas.openxmlformats.org/officeDocument/2006/relationships/slide" Target="slides/slide11.xml"/><Relationship Id="rId17" Type="http://schemas.openxmlformats.org/officeDocument/2006/relationships/theme" Target="theme/theme1.xml"/><Relationship Id="rId7" Type="http://schemas.openxmlformats.org/officeDocument/2006/relationships/slide" Target="slides/slide6.xml"/><Relationship Id="rId16" Type="http://schemas.openxmlformats.org/officeDocument/2006/relationships/viewProps" Target="viewProps.xml"/><Relationship Id="rId2" Type="http://schemas.openxmlformats.org/officeDocument/2006/relationships/slide" Target="slides/slide1.xml"/><Relationship Id="rId20" Type="http://schemas.openxmlformats.org/officeDocument/2006/relationships/customXml" Target="../customXml/item2.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customXml" Target="../customXml/item1.xml"/><Relationship Id="rId14" Type="http://schemas.openxmlformats.org/officeDocument/2006/relationships/printerSettings" Target="printerSettings/printerSettings1.bin"/><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1FE03C-F8ED-CE40-A114-0B9EDAE10FA2}" type="doc">
      <dgm:prSet loTypeId="urn:microsoft.com/office/officeart/2005/8/layout/cycle2" loCatId="" qsTypeId="urn:microsoft.com/office/officeart/2005/8/quickstyle/simple1" qsCatId="simple" csTypeId="urn:microsoft.com/office/officeart/2005/8/colors/colorful1" csCatId="colorful" phldr="1"/>
      <dgm:spPr/>
      <dgm:t>
        <a:bodyPr/>
        <a:lstStyle/>
        <a:p>
          <a:endParaRPr lang="en-US"/>
        </a:p>
      </dgm:t>
    </dgm:pt>
    <dgm:pt modelId="{EF0BB4E4-4AC5-F440-AAA7-FF2E8B27FF08}">
      <dgm:prSet phldrT="[Text]" custT="1"/>
      <dgm:spPr/>
      <dgm:t>
        <a:bodyPr/>
        <a:lstStyle/>
        <a:p>
          <a:r>
            <a:rPr lang="en-US" sz="1400" dirty="0"/>
            <a:t>Trans-media</a:t>
          </a:r>
        </a:p>
      </dgm:t>
    </dgm:pt>
    <dgm:pt modelId="{7FB7D427-667E-1B42-91FB-F93601A3FA5C}" type="parTrans" cxnId="{50D78EE3-EF6D-754A-A95E-E94F3415FEDE}">
      <dgm:prSet/>
      <dgm:spPr/>
      <dgm:t>
        <a:bodyPr/>
        <a:lstStyle/>
        <a:p>
          <a:endParaRPr lang="en-US"/>
        </a:p>
      </dgm:t>
    </dgm:pt>
    <dgm:pt modelId="{EA0A9A45-33B3-F544-AAA1-FF2A612D4C8B}" type="sibTrans" cxnId="{50D78EE3-EF6D-754A-A95E-E94F3415FEDE}">
      <dgm:prSet/>
      <dgm:spPr/>
      <dgm:t>
        <a:bodyPr/>
        <a:lstStyle/>
        <a:p>
          <a:endParaRPr lang="en-US"/>
        </a:p>
      </dgm:t>
    </dgm:pt>
    <dgm:pt modelId="{3993DEFA-56A5-3E4C-B93B-8E6BE7811125}">
      <dgm:prSet phldrT="[Text]" custT="1"/>
      <dgm:spPr/>
      <dgm:t>
        <a:bodyPr/>
        <a:lstStyle/>
        <a:p>
          <a:r>
            <a:rPr lang="en-US" sz="1400" dirty="0"/>
            <a:t>Social media</a:t>
          </a:r>
        </a:p>
      </dgm:t>
    </dgm:pt>
    <dgm:pt modelId="{484BF66F-F394-BE4F-9883-B03F92413F3F}" type="parTrans" cxnId="{A0A524BF-D2D4-704A-8AFA-D591B34C40EA}">
      <dgm:prSet/>
      <dgm:spPr/>
      <dgm:t>
        <a:bodyPr/>
        <a:lstStyle/>
        <a:p>
          <a:endParaRPr lang="en-US"/>
        </a:p>
      </dgm:t>
    </dgm:pt>
    <dgm:pt modelId="{41C520F4-56B1-A04B-9542-4D0A590AEE12}" type="sibTrans" cxnId="{A0A524BF-D2D4-704A-8AFA-D591B34C40EA}">
      <dgm:prSet/>
      <dgm:spPr/>
      <dgm:t>
        <a:bodyPr/>
        <a:lstStyle/>
        <a:p>
          <a:endParaRPr lang="en-US"/>
        </a:p>
      </dgm:t>
    </dgm:pt>
    <dgm:pt modelId="{B8F7977B-67AB-A94F-9D35-CABF4B793B73}">
      <dgm:prSet phldrT="[Text]" custT="1"/>
      <dgm:spPr/>
      <dgm:t>
        <a:bodyPr/>
        <a:lstStyle/>
        <a:p>
          <a:r>
            <a:rPr lang="en-US" sz="1400" dirty="0"/>
            <a:t>Folk media</a:t>
          </a:r>
        </a:p>
      </dgm:t>
    </dgm:pt>
    <dgm:pt modelId="{8BF07DBB-4915-3846-B31D-EEA88790BC53}" type="parTrans" cxnId="{0041BB21-2C90-AD46-BB6C-E6193A4BE328}">
      <dgm:prSet/>
      <dgm:spPr/>
      <dgm:t>
        <a:bodyPr/>
        <a:lstStyle/>
        <a:p>
          <a:endParaRPr lang="en-US"/>
        </a:p>
      </dgm:t>
    </dgm:pt>
    <dgm:pt modelId="{50870B82-974D-D242-BE10-C1B5574A7A7D}" type="sibTrans" cxnId="{0041BB21-2C90-AD46-BB6C-E6193A4BE328}">
      <dgm:prSet/>
      <dgm:spPr/>
      <dgm:t>
        <a:bodyPr/>
        <a:lstStyle/>
        <a:p>
          <a:endParaRPr lang="en-US"/>
        </a:p>
      </dgm:t>
    </dgm:pt>
    <dgm:pt modelId="{C2EBE909-16B7-494B-B8D5-200FEF5B4DAC}">
      <dgm:prSet phldrT="[Text]" custT="1"/>
      <dgm:spPr/>
      <dgm:t>
        <a:bodyPr/>
        <a:lstStyle/>
        <a:p>
          <a:r>
            <a:rPr lang="en-US" sz="1400" dirty="0"/>
            <a:t>Radio Listeners Group</a:t>
          </a:r>
        </a:p>
      </dgm:t>
    </dgm:pt>
    <dgm:pt modelId="{470E358B-4407-A344-8884-88F6555646BB}" type="parTrans" cxnId="{D9D8FC66-A5CA-F141-80D6-D0D4A4D0D851}">
      <dgm:prSet/>
      <dgm:spPr/>
      <dgm:t>
        <a:bodyPr/>
        <a:lstStyle/>
        <a:p>
          <a:endParaRPr lang="en-US"/>
        </a:p>
      </dgm:t>
    </dgm:pt>
    <dgm:pt modelId="{7C0B7949-3528-8E40-9256-DEB6DC3C9B0B}" type="sibTrans" cxnId="{D9D8FC66-A5CA-F141-80D6-D0D4A4D0D851}">
      <dgm:prSet/>
      <dgm:spPr/>
      <dgm:t>
        <a:bodyPr/>
        <a:lstStyle/>
        <a:p>
          <a:endParaRPr lang="en-US"/>
        </a:p>
      </dgm:t>
    </dgm:pt>
    <dgm:pt modelId="{4FC6B4C8-029C-094E-8CC9-BD891CA4A6E6}">
      <dgm:prSet phldrT="[Text]" custT="1"/>
      <dgm:spPr/>
      <dgm:t>
        <a:bodyPr/>
        <a:lstStyle/>
        <a:p>
          <a:r>
            <a:rPr lang="en-US" sz="1400" dirty="0" smtClean="0"/>
            <a:t>Community </a:t>
          </a:r>
          <a:r>
            <a:rPr lang="en-US" sz="1400" dirty="0"/>
            <a:t>Dialogue</a:t>
          </a:r>
        </a:p>
      </dgm:t>
    </dgm:pt>
    <dgm:pt modelId="{6D7AABA3-9DBA-F249-869D-CC08C26A1C9D}" type="parTrans" cxnId="{92AFD534-23CB-604F-98E9-A8E7C4928CD1}">
      <dgm:prSet/>
      <dgm:spPr/>
      <dgm:t>
        <a:bodyPr/>
        <a:lstStyle/>
        <a:p>
          <a:endParaRPr lang="en-US"/>
        </a:p>
      </dgm:t>
    </dgm:pt>
    <dgm:pt modelId="{F2D29320-ECFE-B742-B755-61931E5BF27B}" type="sibTrans" cxnId="{92AFD534-23CB-604F-98E9-A8E7C4928CD1}">
      <dgm:prSet/>
      <dgm:spPr/>
      <dgm:t>
        <a:bodyPr/>
        <a:lstStyle/>
        <a:p>
          <a:endParaRPr lang="en-US"/>
        </a:p>
      </dgm:t>
    </dgm:pt>
    <dgm:pt modelId="{B65E1AE2-B328-944B-BB97-B89DBFF52D0B}">
      <dgm:prSet custT="1"/>
      <dgm:spPr/>
      <dgm:t>
        <a:bodyPr/>
        <a:lstStyle/>
        <a:p>
          <a:r>
            <a:rPr lang="en-US" sz="1400"/>
            <a:t>Fathers Group</a:t>
          </a:r>
        </a:p>
      </dgm:t>
    </dgm:pt>
    <dgm:pt modelId="{3CE54D60-2AD8-3647-9FE6-CF3A04C7F3A8}" type="parTrans" cxnId="{7631B6CE-5F64-974F-B7AD-DC2B2C4CB972}">
      <dgm:prSet/>
      <dgm:spPr/>
      <dgm:t>
        <a:bodyPr/>
        <a:lstStyle/>
        <a:p>
          <a:endParaRPr lang="en-US"/>
        </a:p>
      </dgm:t>
    </dgm:pt>
    <dgm:pt modelId="{A9885AC2-5E30-2146-BA02-A5C1555D078E}" type="sibTrans" cxnId="{7631B6CE-5F64-974F-B7AD-DC2B2C4CB972}">
      <dgm:prSet/>
      <dgm:spPr/>
      <dgm:t>
        <a:bodyPr/>
        <a:lstStyle/>
        <a:p>
          <a:endParaRPr lang="en-US"/>
        </a:p>
      </dgm:t>
    </dgm:pt>
    <dgm:pt modelId="{9AEA4211-DAE2-C14D-BA59-C9E95DE8D702}">
      <dgm:prSet custT="1"/>
      <dgm:spPr/>
      <dgm:t>
        <a:bodyPr/>
        <a:lstStyle/>
        <a:p>
          <a:r>
            <a:rPr lang="en-US" sz="1400" dirty="0"/>
            <a:t>Courtyard Sessions</a:t>
          </a:r>
        </a:p>
      </dgm:t>
    </dgm:pt>
    <dgm:pt modelId="{80A9A020-904A-AD41-9B71-E0CB53997366}" type="parTrans" cxnId="{896CF53B-E3A6-AF45-A48C-21305D2ADD2D}">
      <dgm:prSet/>
      <dgm:spPr/>
      <dgm:t>
        <a:bodyPr/>
        <a:lstStyle/>
        <a:p>
          <a:endParaRPr lang="en-US"/>
        </a:p>
      </dgm:t>
    </dgm:pt>
    <dgm:pt modelId="{E22B32EE-C78C-3349-9398-78E0668843F6}" type="sibTrans" cxnId="{896CF53B-E3A6-AF45-A48C-21305D2ADD2D}">
      <dgm:prSet/>
      <dgm:spPr/>
      <dgm:t>
        <a:bodyPr/>
        <a:lstStyle/>
        <a:p>
          <a:endParaRPr lang="en-US"/>
        </a:p>
      </dgm:t>
    </dgm:pt>
    <dgm:pt modelId="{7F2CC56B-C14E-974B-8CD8-420BF84908AD}">
      <dgm:prSet custT="1"/>
      <dgm:spPr/>
      <dgm:t>
        <a:bodyPr/>
        <a:lstStyle/>
        <a:p>
          <a:r>
            <a:rPr lang="en-US" sz="1400" dirty="0"/>
            <a:t>Training of local leaders</a:t>
          </a:r>
        </a:p>
      </dgm:t>
    </dgm:pt>
    <dgm:pt modelId="{1B93EF96-6BC7-0F46-8653-41392517545B}" type="parTrans" cxnId="{E83BCC30-44C2-CC48-8B31-B79D8CB397E6}">
      <dgm:prSet/>
      <dgm:spPr/>
      <dgm:t>
        <a:bodyPr/>
        <a:lstStyle/>
        <a:p>
          <a:endParaRPr lang="en-US"/>
        </a:p>
      </dgm:t>
    </dgm:pt>
    <dgm:pt modelId="{241D4725-3F41-4442-90AD-0D1C892CED5E}" type="sibTrans" cxnId="{E83BCC30-44C2-CC48-8B31-B79D8CB397E6}">
      <dgm:prSet/>
      <dgm:spPr/>
      <dgm:t>
        <a:bodyPr/>
        <a:lstStyle/>
        <a:p>
          <a:endParaRPr lang="en-US"/>
        </a:p>
      </dgm:t>
    </dgm:pt>
    <dgm:pt modelId="{47F2F776-D092-C54E-A248-0104D00E590B}">
      <dgm:prSet custT="1"/>
      <dgm:spPr/>
      <dgm:t>
        <a:bodyPr/>
        <a:lstStyle/>
        <a:p>
          <a:r>
            <a:rPr lang="en-US" sz="1400" dirty="0"/>
            <a:t>Faith based leaders</a:t>
          </a:r>
        </a:p>
      </dgm:t>
    </dgm:pt>
    <dgm:pt modelId="{351890CC-70D9-064E-B7C1-3D457BDAFE7E}" type="parTrans" cxnId="{B380E067-37C6-0441-B7CC-38CEC28EBB5A}">
      <dgm:prSet/>
      <dgm:spPr/>
      <dgm:t>
        <a:bodyPr/>
        <a:lstStyle/>
        <a:p>
          <a:endParaRPr lang="en-US"/>
        </a:p>
      </dgm:t>
    </dgm:pt>
    <dgm:pt modelId="{689679AC-EF68-DC46-9A67-DC5091FE2C1B}" type="sibTrans" cxnId="{B380E067-37C6-0441-B7CC-38CEC28EBB5A}">
      <dgm:prSet/>
      <dgm:spPr/>
      <dgm:t>
        <a:bodyPr/>
        <a:lstStyle/>
        <a:p>
          <a:endParaRPr lang="en-US"/>
        </a:p>
      </dgm:t>
    </dgm:pt>
    <dgm:pt modelId="{D931768B-2ECE-7741-9DEF-B1653CAAE575}">
      <dgm:prSet custT="1"/>
      <dgm:spPr/>
      <dgm:t>
        <a:bodyPr/>
        <a:lstStyle/>
        <a:p>
          <a:r>
            <a:rPr lang="en-US" sz="1400" dirty="0"/>
            <a:t>Systems </a:t>
          </a:r>
          <a:r>
            <a:rPr lang="en-US" sz="1400" dirty="0" smtClean="0"/>
            <a:t>Strengthening</a:t>
          </a:r>
          <a:endParaRPr lang="en-US" sz="1400" dirty="0"/>
        </a:p>
      </dgm:t>
    </dgm:pt>
    <dgm:pt modelId="{51B4724F-FDE3-D648-9E10-39EE0D2D72C3}" type="parTrans" cxnId="{5AB8D99F-AA7A-0C4D-BBAF-EB0133C6BABA}">
      <dgm:prSet/>
      <dgm:spPr/>
      <dgm:t>
        <a:bodyPr/>
        <a:lstStyle/>
        <a:p>
          <a:endParaRPr lang="en-US"/>
        </a:p>
      </dgm:t>
    </dgm:pt>
    <dgm:pt modelId="{C369D371-C8D4-8C4A-ACF3-91CE2D10F2FD}" type="sibTrans" cxnId="{5AB8D99F-AA7A-0C4D-BBAF-EB0133C6BABA}">
      <dgm:prSet/>
      <dgm:spPr/>
      <dgm:t>
        <a:bodyPr/>
        <a:lstStyle/>
        <a:p>
          <a:endParaRPr lang="en-US"/>
        </a:p>
      </dgm:t>
    </dgm:pt>
    <dgm:pt modelId="{B1DCD946-3801-C145-A4F1-02EE98E1971E}" type="pres">
      <dgm:prSet presAssocID="{611FE03C-F8ED-CE40-A114-0B9EDAE10FA2}" presName="cycle" presStyleCnt="0">
        <dgm:presLayoutVars>
          <dgm:dir/>
          <dgm:resizeHandles val="exact"/>
        </dgm:presLayoutVars>
      </dgm:prSet>
      <dgm:spPr/>
      <dgm:t>
        <a:bodyPr/>
        <a:lstStyle/>
        <a:p>
          <a:endParaRPr lang="en-US"/>
        </a:p>
      </dgm:t>
    </dgm:pt>
    <dgm:pt modelId="{EF64A546-A9F9-DA40-87A9-F3E8DF6364C3}" type="pres">
      <dgm:prSet presAssocID="{EF0BB4E4-4AC5-F440-AAA7-FF2E8B27FF08}" presName="node" presStyleLbl="node1" presStyleIdx="0" presStyleCnt="10">
        <dgm:presLayoutVars>
          <dgm:bulletEnabled val="1"/>
        </dgm:presLayoutVars>
      </dgm:prSet>
      <dgm:spPr/>
      <dgm:t>
        <a:bodyPr/>
        <a:lstStyle/>
        <a:p>
          <a:endParaRPr lang="en-US"/>
        </a:p>
      </dgm:t>
    </dgm:pt>
    <dgm:pt modelId="{66919DEE-A8D1-C64B-B3F1-FE0F411C36AE}" type="pres">
      <dgm:prSet presAssocID="{EA0A9A45-33B3-F544-AAA1-FF2A612D4C8B}" presName="sibTrans" presStyleLbl="sibTrans2D1" presStyleIdx="0" presStyleCnt="10"/>
      <dgm:spPr/>
      <dgm:t>
        <a:bodyPr/>
        <a:lstStyle/>
        <a:p>
          <a:endParaRPr lang="en-US"/>
        </a:p>
      </dgm:t>
    </dgm:pt>
    <dgm:pt modelId="{E6EB7D5D-921F-354A-9291-296251785EE4}" type="pres">
      <dgm:prSet presAssocID="{EA0A9A45-33B3-F544-AAA1-FF2A612D4C8B}" presName="connectorText" presStyleLbl="sibTrans2D1" presStyleIdx="0" presStyleCnt="10"/>
      <dgm:spPr/>
      <dgm:t>
        <a:bodyPr/>
        <a:lstStyle/>
        <a:p>
          <a:endParaRPr lang="en-US"/>
        </a:p>
      </dgm:t>
    </dgm:pt>
    <dgm:pt modelId="{BFE102D1-A072-544A-BC69-8D172A4A3987}" type="pres">
      <dgm:prSet presAssocID="{3993DEFA-56A5-3E4C-B93B-8E6BE7811125}" presName="node" presStyleLbl="node1" presStyleIdx="1" presStyleCnt="10">
        <dgm:presLayoutVars>
          <dgm:bulletEnabled val="1"/>
        </dgm:presLayoutVars>
      </dgm:prSet>
      <dgm:spPr/>
      <dgm:t>
        <a:bodyPr/>
        <a:lstStyle/>
        <a:p>
          <a:endParaRPr lang="en-US"/>
        </a:p>
      </dgm:t>
    </dgm:pt>
    <dgm:pt modelId="{697A1C56-A111-8845-9346-F1B0F0BCEFDE}" type="pres">
      <dgm:prSet presAssocID="{41C520F4-56B1-A04B-9542-4D0A590AEE12}" presName="sibTrans" presStyleLbl="sibTrans2D1" presStyleIdx="1" presStyleCnt="10"/>
      <dgm:spPr/>
      <dgm:t>
        <a:bodyPr/>
        <a:lstStyle/>
        <a:p>
          <a:endParaRPr lang="en-US"/>
        </a:p>
      </dgm:t>
    </dgm:pt>
    <dgm:pt modelId="{F4952963-BA90-344D-AE6E-3C6B746D4E24}" type="pres">
      <dgm:prSet presAssocID="{41C520F4-56B1-A04B-9542-4D0A590AEE12}" presName="connectorText" presStyleLbl="sibTrans2D1" presStyleIdx="1" presStyleCnt="10"/>
      <dgm:spPr/>
      <dgm:t>
        <a:bodyPr/>
        <a:lstStyle/>
        <a:p>
          <a:endParaRPr lang="en-US"/>
        </a:p>
      </dgm:t>
    </dgm:pt>
    <dgm:pt modelId="{9CDBC15E-3551-E849-89AA-18078D5433A3}" type="pres">
      <dgm:prSet presAssocID="{B8F7977B-67AB-A94F-9D35-CABF4B793B73}" presName="node" presStyleLbl="node1" presStyleIdx="2" presStyleCnt="10">
        <dgm:presLayoutVars>
          <dgm:bulletEnabled val="1"/>
        </dgm:presLayoutVars>
      </dgm:prSet>
      <dgm:spPr/>
      <dgm:t>
        <a:bodyPr/>
        <a:lstStyle/>
        <a:p>
          <a:endParaRPr lang="en-US"/>
        </a:p>
      </dgm:t>
    </dgm:pt>
    <dgm:pt modelId="{AC68B015-E3A9-A746-B438-1AACFF9DCC87}" type="pres">
      <dgm:prSet presAssocID="{50870B82-974D-D242-BE10-C1B5574A7A7D}" presName="sibTrans" presStyleLbl="sibTrans2D1" presStyleIdx="2" presStyleCnt="10"/>
      <dgm:spPr/>
      <dgm:t>
        <a:bodyPr/>
        <a:lstStyle/>
        <a:p>
          <a:endParaRPr lang="en-US"/>
        </a:p>
      </dgm:t>
    </dgm:pt>
    <dgm:pt modelId="{387C6FBF-8263-A44E-B2E1-F7C204D18F62}" type="pres">
      <dgm:prSet presAssocID="{50870B82-974D-D242-BE10-C1B5574A7A7D}" presName="connectorText" presStyleLbl="sibTrans2D1" presStyleIdx="2" presStyleCnt="10"/>
      <dgm:spPr/>
      <dgm:t>
        <a:bodyPr/>
        <a:lstStyle/>
        <a:p>
          <a:endParaRPr lang="en-US"/>
        </a:p>
      </dgm:t>
    </dgm:pt>
    <dgm:pt modelId="{4CE86F03-8E52-DA4C-95D3-C077B22F4A42}" type="pres">
      <dgm:prSet presAssocID="{C2EBE909-16B7-494B-B8D5-200FEF5B4DAC}" presName="node" presStyleLbl="node1" presStyleIdx="3" presStyleCnt="10" custScaleX="118589">
        <dgm:presLayoutVars>
          <dgm:bulletEnabled val="1"/>
        </dgm:presLayoutVars>
      </dgm:prSet>
      <dgm:spPr/>
      <dgm:t>
        <a:bodyPr/>
        <a:lstStyle/>
        <a:p>
          <a:endParaRPr lang="en-US"/>
        </a:p>
      </dgm:t>
    </dgm:pt>
    <dgm:pt modelId="{DAC211B9-918E-1F47-9831-4E5AAADCE34C}" type="pres">
      <dgm:prSet presAssocID="{7C0B7949-3528-8E40-9256-DEB6DC3C9B0B}" presName="sibTrans" presStyleLbl="sibTrans2D1" presStyleIdx="3" presStyleCnt="10"/>
      <dgm:spPr/>
      <dgm:t>
        <a:bodyPr/>
        <a:lstStyle/>
        <a:p>
          <a:endParaRPr lang="en-US"/>
        </a:p>
      </dgm:t>
    </dgm:pt>
    <dgm:pt modelId="{4087F439-9529-CA4D-9988-BA80DF63CCC8}" type="pres">
      <dgm:prSet presAssocID="{7C0B7949-3528-8E40-9256-DEB6DC3C9B0B}" presName="connectorText" presStyleLbl="sibTrans2D1" presStyleIdx="3" presStyleCnt="10"/>
      <dgm:spPr/>
      <dgm:t>
        <a:bodyPr/>
        <a:lstStyle/>
        <a:p>
          <a:endParaRPr lang="en-US"/>
        </a:p>
      </dgm:t>
    </dgm:pt>
    <dgm:pt modelId="{CD9D5C56-2DB9-044F-B0AC-84131DC69F95}" type="pres">
      <dgm:prSet presAssocID="{4FC6B4C8-029C-094E-8CC9-BD891CA4A6E6}" presName="node" presStyleLbl="node1" presStyleIdx="4" presStyleCnt="10" custScaleX="145894">
        <dgm:presLayoutVars>
          <dgm:bulletEnabled val="1"/>
        </dgm:presLayoutVars>
      </dgm:prSet>
      <dgm:spPr/>
      <dgm:t>
        <a:bodyPr/>
        <a:lstStyle/>
        <a:p>
          <a:endParaRPr lang="en-US"/>
        </a:p>
      </dgm:t>
    </dgm:pt>
    <dgm:pt modelId="{DFB7F433-6871-444C-B8F7-EE69D55DF86D}" type="pres">
      <dgm:prSet presAssocID="{F2D29320-ECFE-B742-B755-61931E5BF27B}" presName="sibTrans" presStyleLbl="sibTrans2D1" presStyleIdx="4" presStyleCnt="10"/>
      <dgm:spPr/>
      <dgm:t>
        <a:bodyPr/>
        <a:lstStyle/>
        <a:p>
          <a:endParaRPr lang="en-US"/>
        </a:p>
      </dgm:t>
    </dgm:pt>
    <dgm:pt modelId="{D46760DC-9F77-9C4B-88E9-DA4D89C7F2E2}" type="pres">
      <dgm:prSet presAssocID="{F2D29320-ECFE-B742-B755-61931E5BF27B}" presName="connectorText" presStyleLbl="sibTrans2D1" presStyleIdx="4" presStyleCnt="10"/>
      <dgm:spPr/>
      <dgm:t>
        <a:bodyPr/>
        <a:lstStyle/>
        <a:p>
          <a:endParaRPr lang="en-US"/>
        </a:p>
      </dgm:t>
    </dgm:pt>
    <dgm:pt modelId="{80CF4494-BF7F-B04D-A7DB-92E00A2AD4CE}" type="pres">
      <dgm:prSet presAssocID="{B65E1AE2-B328-944B-BB97-B89DBFF52D0B}" presName="node" presStyleLbl="node1" presStyleIdx="5" presStyleCnt="10">
        <dgm:presLayoutVars>
          <dgm:bulletEnabled val="1"/>
        </dgm:presLayoutVars>
      </dgm:prSet>
      <dgm:spPr/>
      <dgm:t>
        <a:bodyPr/>
        <a:lstStyle/>
        <a:p>
          <a:endParaRPr lang="en-US"/>
        </a:p>
      </dgm:t>
    </dgm:pt>
    <dgm:pt modelId="{C37DC4DA-0748-CC49-B96D-46962EBC6744}" type="pres">
      <dgm:prSet presAssocID="{A9885AC2-5E30-2146-BA02-A5C1555D078E}" presName="sibTrans" presStyleLbl="sibTrans2D1" presStyleIdx="5" presStyleCnt="10"/>
      <dgm:spPr/>
      <dgm:t>
        <a:bodyPr/>
        <a:lstStyle/>
        <a:p>
          <a:endParaRPr lang="en-US"/>
        </a:p>
      </dgm:t>
    </dgm:pt>
    <dgm:pt modelId="{81DEC875-1DC7-E244-A6CE-0BC26EC0CB39}" type="pres">
      <dgm:prSet presAssocID="{A9885AC2-5E30-2146-BA02-A5C1555D078E}" presName="connectorText" presStyleLbl="sibTrans2D1" presStyleIdx="5" presStyleCnt="10"/>
      <dgm:spPr/>
      <dgm:t>
        <a:bodyPr/>
        <a:lstStyle/>
        <a:p>
          <a:endParaRPr lang="en-US"/>
        </a:p>
      </dgm:t>
    </dgm:pt>
    <dgm:pt modelId="{540B0562-820A-354A-AA56-085E1DEB0098}" type="pres">
      <dgm:prSet presAssocID="{9AEA4211-DAE2-C14D-BA59-C9E95DE8D702}" presName="node" presStyleLbl="node1" presStyleIdx="6" presStyleCnt="10" custScaleX="129469">
        <dgm:presLayoutVars>
          <dgm:bulletEnabled val="1"/>
        </dgm:presLayoutVars>
      </dgm:prSet>
      <dgm:spPr/>
      <dgm:t>
        <a:bodyPr/>
        <a:lstStyle/>
        <a:p>
          <a:endParaRPr lang="en-US"/>
        </a:p>
      </dgm:t>
    </dgm:pt>
    <dgm:pt modelId="{B017E196-C035-A348-9920-C7EBBC5A0872}" type="pres">
      <dgm:prSet presAssocID="{E22B32EE-C78C-3349-9398-78E0668843F6}" presName="sibTrans" presStyleLbl="sibTrans2D1" presStyleIdx="6" presStyleCnt="10"/>
      <dgm:spPr/>
      <dgm:t>
        <a:bodyPr/>
        <a:lstStyle/>
        <a:p>
          <a:endParaRPr lang="en-US"/>
        </a:p>
      </dgm:t>
    </dgm:pt>
    <dgm:pt modelId="{3C8F0E6E-71FC-894C-BA1D-2DA4D2051F0E}" type="pres">
      <dgm:prSet presAssocID="{E22B32EE-C78C-3349-9398-78E0668843F6}" presName="connectorText" presStyleLbl="sibTrans2D1" presStyleIdx="6" presStyleCnt="10"/>
      <dgm:spPr/>
      <dgm:t>
        <a:bodyPr/>
        <a:lstStyle/>
        <a:p>
          <a:endParaRPr lang="en-US"/>
        </a:p>
      </dgm:t>
    </dgm:pt>
    <dgm:pt modelId="{ED7AAFAE-7948-BB47-804B-8FD6C389B685}" type="pres">
      <dgm:prSet presAssocID="{7F2CC56B-C14E-974B-8CD8-420BF84908AD}" presName="node" presStyleLbl="node1" presStyleIdx="7" presStyleCnt="10">
        <dgm:presLayoutVars>
          <dgm:bulletEnabled val="1"/>
        </dgm:presLayoutVars>
      </dgm:prSet>
      <dgm:spPr/>
      <dgm:t>
        <a:bodyPr/>
        <a:lstStyle/>
        <a:p>
          <a:endParaRPr lang="en-US"/>
        </a:p>
      </dgm:t>
    </dgm:pt>
    <dgm:pt modelId="{9DB8FCC8-D3BF-A74E-B154-00514EC7F681}" type="pres">
      <dgm:prSet presAssocID="{241D4725-3F41-4442-90AD-0D1C892CED5E}" presName="sibTrans" presStyleLbl="sibTrans2D1" presStyleIdx="7" presStyleCnt="10"/>
      <dgm:spPr/>
      <dgm:t>
        <a:bodyPr/>
        <a:lstStyle/>
        <a:p>
          <a:endParaRPr lang="en-US"/>
        </a:p>
      </dgm:t>
    </dgm:pt>
    <dgm:pt modelId="{8AD451AF-CD64-0C4D-8C3E-6A14395ADBAE}" type="pres">
      <dgm:prSet presAssocID="{241D4725-3F41-4442-90AD-0D1C892CED5E}" presName="connectorText" presStyleLbl="sibTrans2D1" presStyleIdx="7" presStyleCnt="10"/>
      <dgm:spPr/>
      <dgm:t>
        <a:bodyPr/>
        <a:lstStyle/>
        <a:p>
          <a:endParaRPr lang="en-US"/>
        </a:p>
      </dgm:t>
    </dgm:pt>
    <dgm:pt modelId="{033C9FF3-38D7-644C-872A-7EA2FEC03A64}" type="pres">
      <dgm:prSet presAssocID="{D931768B-2ECE-7741-9DEF-B1653CAAE575}" presName="node" presStyleLbl="node1" presStyleIdx="8" presStyleCnt="10" custScaleX="122101" custScaleY="116950">
        <dgm:presLayoutVars>
          <dgm:bulletEnabled val="1"/>
        </dgm:presLayoutVars>
      </dgm:prSet>
      <dgm:spPr/>
      <dgm:t>
        <a:bodyPr/>
        <a:lstStyle/>
        <a:p>
          <a:endParaRPr lang="en-US"/>
        </a:p>
      </dgm:t>
    </dgm:pt>
    <dgm:pt modelId="{5C597726-A15D-4446-9833-00C718D45C23}" type="pres">
      <dgm:prSet presAssocID="{C369D371-C8D4-8C4A-ACF3-91CE2D10F2FD}" presName="sibTrans" presStyleLbl="sibTrans2D1" presStyleIdx="8" presStyleCnt="10"/>
      <dgm:spPr/>
      <dgm:t>
        <a:bodyPr/>
        <a:lstStyle/>
        <a:p>
          <a:endParaRPr lang="en-US"/>
        </a:p>
      </dgm:t>
    </dgm:pt>
    <dgm:pt modelId="{34A7818C-25F1-BF47-A481-DC589B66FD06}" type="pres">
      <dgm:prSet presAssocID="{C369D371-C8D4-8C4A-ACF3-91CE2D10F2FD}" presName="connectorText" presStyleLbl="sibTrans2D1" presStyleIdx="8" presStyleCnt="10"/>
      <dgm:spPr/>
      <dgm:t>
        <a:bodyPr/>
        <a:lstStyle/>
        <a:p>
          <a:endParaRPr lang="en-US"/>
        </a:p>
      </dgm:t>
    </dgm:pt>
    <dgm:pt modelId="{A9F44936-D1A1-B249-A72A-5FCFDF32B417}" type="pres">
      <dgm:prSet presAssocID="{47F2F776-D092-C54E-A248-0104D00E590B}" presName="node" presStyleLbl="node1" presStyleIdx="9" presStyleCnt="10">
        <dgm:presLayoutVars>
          <dgm:bulletEnabled val="1"/>
        </dgm:presLayoutVars>
      </dgm:prSet>
      <dgm:spPr/>
      <dgm:t>
        <a:bodyPr/>
        <a:lstStyle/>
        <a:p>
          <a:endParaRPr lang="en-US"/>
        </a:p>
      </dgm:t>
    </dgm:pt>
    <dgm:pt modelId="{E289A965-C628-EE48-BDB2-F66038DD95DD}" type="pres">
      <dgm:prSet presAssocID="{689679AC-EF68-DC46-9A67-DC5091FE2C1B}" presName="sibTrans" presStyleLbl="sibTrans2D1" presStyleIdx="9" presStyleCnt="10"/>
      <dgm:spPr/>
      <dgm:t>
        <a:bodyPr/>
        <a:lstStyle/>
        <a:p>
          <a:endParaRPr lang="en-US"/>
        </a:p>
      </dgm:t>
    </dgm:pt>
    <dgm:pt modelId="{8E4B225D-3D80-4E44-9724-3E73471ACF76}" type="pres">
      <dgm:prSet presAssocID="{689679AC-EF68-DC46-9A67-DC5091FE2C1B}" presName="connectorText" presStyleLbl="sibTrans2D1" presStyleIdx="9" presStyleCnt="10"/>
      <dgm:spPr/>
      <dgm:t>
        <a:bodyPr/>
        <a:lstStyle/>
        <a:p>
          <a:endParaRPr lang="en-US"/>
        </a:p>
      </dgm:t>
    </dgm:pt>
  </dgm:ptLst>
  <dgm:cxnLst>
    <dgm:cxn modelId="{B9004484-5895-7A44-89F4-E2E54F4E329A}" type="presOf" srcId="{41C520F4-56B1-A04B-9542-4D0A590AEE12}" destId="{F4952963-BA90-344D-AE6E-3C6B746D4E24}" srcOrd="1" destOrd="0" presId="urn:microsoft.com/office/officeart/2005/8/layout/cycle2"/>
    <dgm:cxn modelId="{4D76BBAA-922E-D44C-8F00-A5E3766B6420}" type="presOf" srcId="{EA0A9A45-33B3-F544-AAA1-FF2A612D4C8B}" destId="{E6EB7D5D-921F-354A-9291-296251785EE4}" srcOrd="1" destOrd="0" presId="urn:microsoft.com/office/officeart/2005/8/layout/cycle2"/>
    <dgm:cxn modelId="{4AC5196D-1C9A-D94C-8E80-48667F220C52}" type="presOf" srcId="{4FC6B4C8-029C-094E-8CC9-BD891CA4A6E6}" destId="{CD9D5C56-2DB9-044F-B0AC-84131DC69F95}" srcOrd="0" destOrd="0" presId="urn:microsoft.com/office/officeart/2005/8/layout/cycle2"/>
    <dgm:cxn modelId="{B96C9856-2866-1A4D-A879-D02CFABB65B5}" type="presOf" srcId="{E22B32EE-C78C-3349-9398-78E0668843F6}" destId="{3C8F0E6E-71FC-894C-BA1D-2DA4D2051F0E}" srcOrd="1" destOrd="0" presId="urn:microsoft.com/office/officeart/2005/8/layout/cycle2"/>
    <dgm:cxn modelId="{106B2AD6-19BE-8D41-B4A4-4FEDE0305A20}" type="presOf" srcId="{D931768B-2ECE-7741-9DEF-B1653CAAE575}" destId="{033C9FF3-38D7-644C-872A-7EA2FEC03A64}" srcOrd="0" destOrd="0" presId="urn:microsoft.com/office/officeart/2005/8/layout/cycle2"/>
    <dgm:cxn modelId="{D9D8FC66-A5CA-F141-80D6-D0D4A4D0D851}" srcId="{611FE03C-F8ED-CE40-A114-0B9EDAE10FA2}" destId="{C2EBE909-16B7-494B-B8D5-200FEF5B4DAC}" srcOrd="3" destOrd="0" parTransId="{470E358B-4407-A344-8884-88F6555646BB}" sibTransId="{7C0B7949-3528-8E40-9256-DEB6DC3C9B0B}"/>
    <dgm:cxn modelId="{B4FE8095-0FB9-7942-A1DE-5F8FDAD7BE09}" type="presOf" srcId="{C2EBE909-16B7-494B-B8D5-200FEF5B4DAC}" destId="{4CE86F03-8E52-DA4C-95D3-C077B22F4A42}" srcOrd="0" destOrd="0" presId="urn:microsoft.com/office/officeart/2005/8/layout/cycle2"/>
    <dgm:cxn modelId="{5AB8D99F-AA7A-0C4D-BBAF-EB0133C6BABA}" srcId="{611FE03C-F8ED-CE40-A114-0B9EDAE10FA2}" destId="{D931768B-2ECE-7741-9DEF-B1653CAAE575}" srcOrd="8" destOrd="0" parTransId="{51B4724F-FDE3-D648-9E10-39EE0D2D72C3}" sibTransId="{C369D371-C8D4-8C4A-ACF3-91CE2D10F2FD}"/>
    <dgm:cxn modelId="{92AFD534-23CB-604F-98E9-A8E7C4928CD1}" srcId="{611FE03C-F8ED-CE40-A114-0B9EDAE10FA2}" destId="{4FC6B4C8-029C-094E-8CC9-BD891CA4A6E6}" srcOrd="4" destOrd="0" parTransId="{6D7AABA3-9DBA-F249-869D-CC08C26A1C9D}" sibTransId="{F2D29320-ECFE-B742-B755-61931E5BF27B}"/>
    <dgm:cxn modelId="{E8F92A20-44CD-5A4C-B8C9-23CF7A3F63B1}" type="presOf" srcId="{B65E1AE2-B328-944B-BB97-B89DBFF52D0B}" destId="{80CF4494-BF7F-B04D-A7DB-92E00A2AD4CE}" srcOrd="0" destOrd="0" presId="urn:microsoft.com/office/officeart/2005/8/layout/cycle2"/>
    <dgm:cxn modelId="{50D78EE3-EF6D-754A-A95E-E94F3415FEDE}" srcId="{611FE03C-F8ED-CE40-A114-0B9EDAE10FA2}" destId="{EF0BB4E4-4AC5-F440-AAA7-FF2E8B27FF08}" srcOrd="0" destOrd="0" parTransId="{7FB7D427-667E-1B42-91FB-F93601A3FA5C}" sibTransId="{EA0A9A45-33B3-F544-AAA1-FF2A612D4C8B}"/>
    <dgm:cxn modelId="{0041BB21-2C90-AD46-BB6C-E6193A4BE328}" srcId="{611FE03C-F8ED-CE40-A114-0B9EDAE10FA2}" destId="{B8F7977B-67AB-A94F-9D35-CABF4B793B73}" srcOrd="2" destOrd="0" parTransId="{8BF07DBB-4915-3846-B31D-EEA88790BC53}" sibTransId="{50870B82-974D-D242-BE10-C1B5574A7A7D}"/>
    <dgm:cxn modelId="{0FB6501F-8940-0C4B-AD28-4F7E52226861}" type="presOf" srcId="{241D4725-3F41-4442-90AD-0D1C892CED5E}" destId="{9DB8FCC8-D3BF-A74E-B154-00514EC7F681}" srcOrd="0" destOrd="0" presId="urn:microsoft.com/office/officeart/2005/8/layout/cycle2"/>
    <dgm:cxn modelId="{A1826232-D8CF-3A49-942F-88B23782C312}" type="presOf" srcId="{611FE03C-F8ED-CE40-A114-0B9EDAE10FA2}" destId="{B1DCD946-3801-C145-A4F1-02EE98E1971E}" srcOrd="0" destOrd="0" presId="urn:microsoft.com/office/officeart/2005/8/layout/cycle2"/>
    <dgm:cxn modelId="{127F93A3-EA0A-8342-BBBF-D0106B3E4448}" type="presOf" srcId="{A9885AC2-5E30-2146-BA02-A5C1555D078E}" destId="{C37DC4DA-0748-CC49-B96D-46962EBC6744}" srcOrd="0" destOrd="0" presId="urn:microsoft.com/office/officeart/2005/8/layout/cycle2"/>
    <dgm:cxn modelId="{79963925-F142-F24E-95A6-E44588039E88}" type="presOf" srcId="{A9885AC2-5E30-2146-BA02-A5C1555D078E}" destId="{81DEC875-1DC7-E244-A6CE-0BC26EC0CB39}" srcOrd="1" destOrd="0" presId="urn:microsoft.com/office/officeart/2005/8/layout/cycle2"/>
    <dgm:cxn modelId="{2ADDF10B-D307-6A48-95ED-B27FFFD7D2D4}" type="presOf" srcId="{689679AC-EF68-DC46-9A67-DC5091FE2C1B}" destId="{E289A965-C628-EE48-BDB2-F66038DD95DD}" srcOrd="0" destOrd="0" presId="urn:microsoft.com/office/officeart/2005/8/layout/cycle2"/>
    <dgm:cxn modelId="{BA0E5337-5B5F-6B42-86D7-5FA27E15C358}" type="presOf" srcId="{E22B32EE-C78C-3349-9398-78E0668843F6}" destId="{B017E196-C035-A348-9920-C7EBBC5A0872}" srcOrd="0" destOrd="0" presId="urn:microsoft.com/office/officeart/2005/8/layout/cycle2"/>
    <dgm:cxn modelId="{DEB11059-E8CD-4B4C-9F16-C52C8D674223}" type="presOf" srcId="{B8F7977B-67AB-A94F-9D35-CABF4B793B73}" destId="{9CDBC15E-3551-E849-89AA-18078D5433A3}" srcOrd="0" destOrd="0" presId="urn:microsoft.com/office/officeart/2005/8/layout/cycle2"/>
    <dgm:cxn modelId="{71BE8BE1-4A91-4847-96CC-951BD2750533}" type="presOf" srcId="{7C0B7949-3528-8E40-9256-DEB6DC3C9B0B}" destId="{4087F439-9529-CA4D-9988-BA80DF63CCC8}" srcOrd="1" destOrd="0" presId="urn:microsoft.com/office/officeart/2005/8/layout/cycle2"/>
    <dgm:cxn modelId="{8ACC1812-DEA6-304B-BE2B-97AC8AA3AB8A}" type="presOf" srcId="{EA0A9A45-33B3-F544-AAA1-FF2A612D4C8B}" destId="{66919DEE-A8D1-C64B-B3F1-FE0F411C36AE}" srcOrd="0" destOrd="0" presId="urn:microsoft.com/office/officeart/2005/8/layout/cycle2"/>
    <dgm:cxn modelId="{AF0D5987-CD99-0246-8E8C-CB7000A1038C}" type="presOf" srcId="{F2D29320-ECFE-B742-B755-61931E5BF27B}" destId="{DFB7F433-6871-444C-B8F7-EE69D55DF86D}" srcOrd="0" destOrd="0" presId="urn:microsoft.com/office/officeart/2005/8/layout/cycle2"/>
    <dgm:cxn modelId="{A1DC2347-4793-374A-A0AE-F1D73F262FD3}" type="presOf" srcId="{F2D29320-ECFE-B742-B755-61931E5BF27B}" destId="{D46760DC-9F77-9C4B-88E9-DA4D89C7F2E2}" srcOrd="1" destOrd="0" presId="urn:microsoft.com/office/officeart/2005/8/layout/cycle2"/>
    <dgm:cxn modelId="{896CF53B-E3A6-AF45-A48C-21305D2ADD2D}" srcId="{611FE03C-F8ED-CE40-A114-0B9EDAE10FA2}" destId="{9AEA4211-DAE2-C14D-BA59-C9E95DE8D702}" srcOrd="6" destOrd="0" parTransId="{80A9A020-904A-AD41-9B71-E0CB53997366}" sibTransId="{E22B32EE-C78C-3349-9398-78E0668843F6}"/>
    <dgm:cxn modelId="{84B52EF1-30C2-464E-8DE3-911854E2322D}" type="presOf" srcId="{41C520F4-56B1-A04B-9542-4D0A590AEE12}" destId="{697A1C56-A111-8845-9346-F1B0F0BCEFDE}" srcOrd="0" destOrd="0" presId="urn:microsoft.com/office/officeart/2005/8/layout/cycle2"/>
    <dgm:cxn modelId="{E83BCC30-44C2-CC48-8B31-B79D8CB397E6}" srcId="{611FE03C-F8ED-CE40-A114-0B9EDAE10FA2}" destId="{7F2CC56B-C14E-974B-8CD8-420BF84908AD}" srcOrd="7" destOrd="0" parTransId="{1B93EF96-6BC7-0F46-8653-41392517545B}" sibTransId="{241D4725-3F41-4442-90AD-0D1C892CED5E}"/>
    <dgm:cxn modelId="{2FB4C4C8-9B51-5940-929D-3600DAD846B7}" type="presOf" srcId="{689679AC-EF68-DC46-9A67-DC5091FE2C1B}" destId="{8E4B225D-3D80-4E44-9724-3E73471ACF76}" srcOrd="1" destOrd="0" presId="urn:microsoft.com/office/officeart/2005/8/layout/cycle2"/>
    <dgm:cxn modelId="{0D6731D3-3EC3-B943-BDBE-A6CF3225C7B5}" type="presOf" srcId="{241D4725-3F41-4442-90AD-0D1C892CED5E}" destId="{8AD451AF-CD64-0C4D-8C3E-6A14395ADBAE}" srcOrd="1" destOrd="0" presId="urn:microsoft.com/office/officeart/2005/8/layout/cycle2"/>
    <dgm:cxn modelId="{F6A9912D-EC0C-8A44-9718-A4E7670BBCC4}" type="presOf" srcId="{50870B82-974D-D242-BE10-C1B5574A7A7D}" destId="{387C6FBF-8263-A44E-B2E1-F7C204D18F62}" srcOrd="1" destOrd="0" presId="urn:microsoft.com/office/officeart/2005/8/layout/cycle2"/>
    <dgm:cxn modelId="{8018991F-1FFD-9649-8ECE-705F76973519}" type="presOf" srcId="{7C0B7949-3528-8E40-9256-DEB6DC3C9B0B}" destId="{DAC211B9-918E-1F47-9831-4E5AAADCE34C}" srcOrd="0" destOrd="0" presId="urn:microsoft.com/office/officeart/2005/8/layout/cycle2"/>
    <dgm:cxn modelId="{937A4C0C-79FD-3B46-8FBC-8F27C8B61E39}" type="presOf" srcId="{EF0BB4E4-4AC5-F440-AAA7-FF2E8B27FF08}" destId="{EF64A546-A9F9-DA40-87A9-F3E8DF6364C3}" srcOrd="0" destOrd="0" presId="urn:microsoft.com/office/officeart/2005/8/layout/cycle2"/>
    <dgm:cxn modelId="{AE006FA8-31DA-0944-839D-6340A4084662}" type="presOf" srcId="{50870B82-974D-D242-BE10-C1B5574A7A7D}" destId="{AC68B015-E3A9-A746-B438-1AACFF9DCC87}" srcOrd="0" destOrd="0" presId="urn:microsoft.com/office/officeart/2005/8/layout/cycle2"/>
    <dgm:cxn modelId="{7631B6CE-5F64-974F-B7AD-DC2B2C4CB972}" srcId="{611FE03C-F8ED-CE40-A114-0B9EDAE10FA2}" destId="{B65E1AE2-B328-944B-BB97-B89DBFF52D0B}" srcOrd="5" destOrd="0" parTransId="{3CE54D60-2AD8-3647-9FE6-CF3A04C7F3A8}" sibTransId="{A9885AC2-5E30-2146-BA02-A5C1555D078E}"/>
    <dgm:cxn modelId="{B380E067-37C6-0441-B7CC-38CEC28EBB5A}" srcId="{611FE03C-F8ED-CE40-A114-0B9EDAE10FA2}" destId="{47F2F776-D092-C54E-A248-0104D00E590B}" srcOrd="9" destOrd="0" parTransId="{351890CC-70D9-064E-B7C1-3D457BDAFE7E}" sibTransId="{689679AC-EF68-DC46-9A67-DC5091FE2C1B}"/>
    <dgm:cxn modelId="{A33B5A49-8388-FF46-931D-B29C7779D1C7}" type="presOf" srcId="{9AEA4211-DAE2-C14D-BA59-C9E95DE8D702}" destId="{540B0562-820A-354A-AA56-085E1DEB0098}" srcOrd="0" destOrd="0" presId="urn:microsoft.com/office/officeart/2005/8/layout/cycle2"/>
    <dgm:cxn modelId="{CE3EAC31-8A65-3642-9177-C53CAEEDFB36}" type="presOf" srcId="{C369D371-C8D4-8C4A-ACF3-91CE2D10F2FD}" destId="{34A7818C-25F1-BF47-A481-DC589B66FD06}" srcOrd="1" destOrd="0" presId="urn:microsoft.com/office/officeart/2005/8/layout/cycle2"/>
    <dgm:cxn modelId="{56A87A64-2B94-2442-A821-2DB99C4D07F9}" type="presOf" srcId="{47F2F776-D092-C54E-A248-0104D00E590B}" destId="{A9F44936-D1A1-B249-A72A-5FCFDF32B417}" srcOrd="0" destOrd="0" presId="urn:microsoft.com/office/officeart/2005/8/layout/cycle2"/>
    <dgm:cxn modelId="{60B78BC9-3BB0-A84C-9E0F-AE8977D2D79D}" type="presOf" srcId="{3993DEFA-56A5-3E4C-B93B-8E6BE7811125}" destId="{BFE102D1-A072-544A-BC69-8D172A4A3987}" srcOrd="0" destOrd="0" presId="urn:microsoft.com/office/officeart/2005/8/layout/cycle2"/>
    <dgm:cxn modelId="{362E9202-ECFE-0C42-92C4-2FDD06482AD4}" type="presOf" srcId="{C369D371-C8D4-8C4A-ACF3-91CE2D10F2FD}" destId="{5C597726-A15D-4446-9833-00C718D45C23}" srcOrd="0" destOrd="0" presId="urn:microsoft.com/office/officeart/2005/8/layout/cycle2"/>
    <dgm:cxn modelId="{A0A524BF-D2D4-704A-8AFA-D591B34C40EA}" srcId="{611FE03C-F8ED-CE40-A114-0B9EDAE10FA2}" destId="{3993DEFA-56A5-3E4C-B93B-8E6BE7811125}" srcOrd="1" destOrd="0" parTransId="{484BF66F-F394-BE4F-9883-B03F92413F3F}" sibTransId="{41C520F4-56B1-A04B-9542-4D0A590AEE12}"/>
    <dgm:cxn modelId="{5405DD1B-20A4-1243-A92B-4E944401A475}" type="presOf" srcId="{7F2CC56B-C14E-974B-8CD8-420BF84908AD}" destId="{ED7AAFAE-7948-BB47-804B-8FD6C389B685}" srcOrd="0" destOrd="0" presId="urn:microsoft.com/office/officeart/2005/8/layout/cycle2"/>
    <dgm:cxn modelId="{AEF11FA5-7926-3F40-ABD8-C0581D468EA5}" type="presParOf" srcId="{B1DCD946-3801-C145-A4F1-02EE98E1971E}" destId="{EF64A546-A9F9-DA40-87A9-F3E8DF6364C3}" srcOrd="0" destOrd="0" presId="urn:microsoft.com/office/officeart/2005/8/layout/cycle2"/>
    <dgm:cxn modelId="{2294D549-B6FB-7747-8E24-01886F7920D2}" type="presParOf" srcId="{B1DCD946-3801-C145-A4F1-02EE98E1971E}" destId="{66919DEE-A8D1-C64B-B3F1-FE0F411C36AE}" srcOrd="1" destOrd="0" presId="urn:microsoft.com/office/officeart/2005/8/layout/cycle2"/>
    <dgm:cxn modelId="{436CC0FB-AAA6-AE4E-B373-7F56B90C0A02}" type="presParOf" srcId="{66919DEE-A8D1-C64B-B3F1-FE0F411C36AE}" destId="{E6EB7D5D-921F-354A-9291-296251785EE4}" srcOrd="0" destOrd="0" presId="urn:microsoft.com/office/officeart/2005/8/layout/cycle2"/>
    <dgm:cxn modelId="{9C1B4C29-921B-D747-944A-DED536D93B49}" type="presParOf" srcId="{B1DCD946-3801-C145-A4F1-02EE98E1971E}" destId="{BFE102D1-A072-544A-BC69-8D172A4A3987}" srcOrd="2" destOrd="0" presId="urn:microsoft.com/office/officeart/2005/8/layout/cycle2"/>
    <dgm:cxn modelId="{B57AC751-5A91-0E42-8F89-8E327B515F0C}" type="presParOf" srcId="{B1DCD946-3801-C145-A4F1-02EE98E1971E}" destId="{697A1C56-A111-8845-9346-F1B0F0BCEFDE}" srcOrd="3" destOrd="0" presId="urn:microsoft.com/office/officeart/2005/8/layout/cycle2"/>
    <dgm:cxn modelId="{F6EEDD19-A5AF-C240-9277-9EC912DCB82F}" type="presParOf" srcId="{697A1C56-A111-8845-9346-F1B0F0BCEFDE}" destId="{F4952963-BA90-344D-AE6E-3C6B746D4E24}" srcOrd="0" destOrd="0" presId="urn:microsoft.com/office/officeart/2005/8/layout/cycle2"/>
    <dgm:cxn modelId="{92FECED8-8BC4-7940-81B0-0C53A1A20B0D}" type="presParOf" srcId="{B1DCD946-3801-C145-A4F1-02EE98E1971E}" destId="{9CDBC15E-3551-E849-89AA-18078D5433A3}" srcOrd="4" destOrd="0" presId="urn:microsoft.com/office/officeart/2005/8/layout/cycle2"/>
    <dgm:cxn modelId="{D196193C-FA10-714E-9124-E020E5DC5556}" type="presParOf" srcId="{B1DCD946-3801-C145-A4F1-02EE98E1971E}" destId="{AC68B015-E3A9-A746-B438-1AACFF9DCC87}" srcOrd="5" destOrd="0" presId="urn:microsoft.com/office/officeart/2005/8/layout/cycle2"/>
    <dgm:cxn modelId="{354C39F9-6567-2B49-BB7A-EA4E1534FE1A}" type="presParOf" srcId="{AC68B015-E3A9-A746-B438-1AACFF9DCC87}" destId="{387C6FBF-8263-A44E-B2E1-F7C204D18F62}" srcOrd="0" destOrd="0" presId="urn:microsoft.com/office/officeart/2005/8/layout/cycle2"/>
    <dgm:cxn modelId="{C78AB4FF-DA8D-DC4A-A580-D1677483136B}" type="presParOf" srcId="{B1DCD946-3801-C145-A4F1-02EE98E1971E}" destId="{4CE86F03-8E52-DA4C-95D3-C077B22F4A42}" srcOrd="6" destOrd="0" presId="urn:microsoft.com/office/officeart/2005/8/layout/cycle2"/>
    <dgm:cxn modelId="{A9419B99-4635-AA4A-ABF5-8D5221BC9485}" type="presParOf" srcId="{B1DCD946-3801-C145-A4F1-02EE98E1971E}" destId="{DAC211B9-918E-1F47-9831-4E5AAADCE34C}" srcOrd="7" destOrd="0" presId="urn:microsoft.com/office/officeart/2005/8/layout/cycle2"/>
    <dgm:cxn modelId="{7B3FCEEC-084C-EF4A-9246-6AE3758F4389}" type="presParOf" srcId="{DAC211B9-918E-1F47-9831-4E5AAADCE34C}" destId="{4087F439-9529-CA4D-9988-BA80DF63CCC8}" srcOrd="0" destOrd="0" presId="urn:microsoft.com/office/officeart/2005/8/layout/cycle2"/>
    <dgm:cxn modelId="{38BE86E2-C4E7-4245-8A1C-984439C29A27}" type="presParOf" srcId="{B1DCD946-3801-C145-A4F1-02EE98E1971E}" destId="{CD9D5C56-2DB9-044F-B0AC-84131DC69F95}" srcOrd="8" destOrd="0" presId="urn:microsoft.com/office/officeart/2005/8/layout/cycle2"/>
    <dgm:cxn modelId="{45F7E765-C0C1-AF43-BA89-C3ABCC046F10}" type="presParOf" srcId="{B1DCD946-3801-C145-A4F1-02EE98E1971E}" destId="{DFB7F433-6871-444C-B8F7-EE69D55DF86D}" srcOrd="9" destOrd="0" presId="urn:microsoft.com/office/officeart/2005/8/layout/cycle2"/>
    <dgm:cxn modelId="{92FC1B0F-1648-0047-AC02-75A756DFFD43}" type="presParOf" srcId="{DFB7F433-6871-444C-B8F7-EE69D55DF86D}" destId="{D46760DC-9F77-9C4B-88E9-DA4D89C7F2E2}" srcOrd="0" destOrd="0" presId="urn:microsoft.com/office/officeart/2005/8/layout/cycle2"/>
    <dgm:cxn modelId="{1EFAAFA4-8376-C04A-BADD-0A31534325A0}" type="presParOf" srcId="{B1DCD946-3801-C145-A4F1-02EE98E1971E}" destId="{80CF4494-BF7F-B04D-A7DB-92E00A2AD4CE}" srcOrd="10" destOrd="0" presId="urn:microsoft.com/office/officeart/2005/8/layout/cycle2"/>
    <dgm:cxn modelId="{355571F7-2460-0D41-8EBB-76A139888270}" type="presParOf" srcId="{B1DCD946-3801-C145-A4F1-02EE98E1971E}" destId="{C37DC4DA-0748-CC49-B96D-46962EBC6744}" srcOrd="11" destOrd="0" presId="urn:microsoft.com/office/officeart/2005/8/layout/cycle2"/>
    <dgm:cxn modelId="{50B0290A-8225-854D-9227-FE5E7A085115}" type="presParOf" srcId="{C37DC4DA-0748-CC49-B96D-46962EBC6744}" destId="{81DEC875-1DC7-E244-A6CE-0BC26EC0CB39}" srcOrd="0" destOrd="0" presId="urn:microsoft.com/office/officeart/2005/8/layout/cycle2"/>
    <dgm:cxn modelId="{752DE423-3F57-C74D-B344-BCD970B13DB7}" type="presParOf" srcId="{B1DCD946-3801-C145-A4F1-02EE98E1971E}" destId="{540B0562-820A-354A-AA56-085E1DEB0098}" srcOrd="12" destOrd="0" presId="urn:microsoft.com/office/officeart/2005/8/layout/cycle2"/>
    <dgm:cxn modelId="{A2840508-FD30-7847-AC3A-E63892D066BA}" type="presParOf" srcId="{B1DCD946-3801-C145-A4F1-02EE98E1971E}" destId="{B017E196-C035-A348-9920-C7EBBC5A0872}" srcOrd="13" destOrd="0" presId="urn:microsoft.com/office/officeart/2005/8/layout/cycle2"/>
    <dgm:cxn modelId="{11B05F12-D33B-7C4C-B1B8-11543F02FAA5}" type="presParOf" srcId="{B017E196-C035-A348-9920-C7EBBC5A0872}" destId="{3C8F0E6E-71FC-894C-BA1D-2DA4D2051F0E}" srcOrd="0" destOrd="0" presId="urn:microsoft.com/office/officeart/2005/8/layout/cycle2"/>
    <dgm:cxn modelId="{FF117254-99D5-7F4D-B273-0D5A9264B07F}" type="presParOf" srcId="{B1DCD946-3801-C145-A4F1-02EE98E1971E}" destId="{ED7AAFAE-7948-BB47-804B-8FD6C389B685}" srcOrd="14" destOrd="0" presId="urn:microsoft.com/office/officeart/2005/8/layout/cycle2"/>
    <dgm:cxn modelId="{9DDA2B7E-7578-544D-8781-64F1E6D07F3B}" type="presParOf" srcId="{B1DCD946-3801-C145-A4F1-02EE98E1971E}" destId="{9DB8FCC8-D3BF-A74E-B154-00514EC7F681}" srcOrd="15" destOrd="0" presId="urn:microsoft.com/office/officeart/2005/8/layout/cycle2"/>
    <dgm:cxn modelId="{821ED157-0989-4248-B3E7-83F0E052CC88}" type="presParOf" srcId="{9DB8FCC8-D3BF-A74E-B154-00514EC7F681}" destId="{8AD451AF-CD64-0C4D-8C3E-6A14395ADBAE}" srcOrd="0" destOrd="0" presId="urn:microsoft.com/office/officeart/2005/8/layout/cycle2"/>
    <dgm:cxn modelId="{CAFAD792-BE9E-234E-8E52-0B523D79B1CC}" type="presParOf" srcId="{B1DCD946-3801-C145-A4F1-02EE98E1971E}" destId="{033C9FF3-38D7-644C-872A-7EA2FEC03A64}" srcOrd="16" destOrd="0" presId="urn:microsoft.com/office/officeart/2005/8/layout/cycle2"/>
    <dgm:cxn modelId="{FE6C34F1-2653-7A48-A8E5-ED645F474476}" type="presParOf" srcId="{B1DCD946-3801-C145-A4F1-02EE98E1971E}" destId="{5C597726-A15D-4446-9833-00C718D45C23}" srcOrd="17" destOrd="0" presId="urn:microsoft.com/office/officeart/2005/8/layout/cycle2"/>
    <dgm:cxn modelId="{D386CD0B-3C09-384C-B051-3EBB7F7255C0}" type="presParOf" srcId="{5C597726-A15D-4446-9833-00C718D45C23}" destId="{34A7818C-25F1-BF47-A481-DC589B66FD06}" srcOrd="0" destOrd="0" presId="urn:microsoft.com/office/officeart/2005/8/layout/cycle2"/>
    <dgm:cxn modelId="{20226C08-3BB3-DD4B-BE36-5F5D726B2A63}" type="presParOf" srcId="{B1DCD946-3801-C145-A4F1-02EE98E1971E}" destId="{A9F44936-D1A1-B249-A72A-5FCFDF32B417}" srcOrd="18" destOrd="0" presId="urn:microsoft.com/office/officeart/2005/8/layout/cycle2"/>
    <dgm:cxn modelId="{52B03EA7-ADBA-EA46-BA3C-E61C080848C3}" type="presParOf" srcId="{B1DCD946-3801-C145-A4F1-02EE98E1971E}" destId="{E289A965-C628-EE48-BDB2-F66038DD95DD}" srcOrd="19" destOrd="0" presId="urn:microsoft.com/office/officeart/2005/8/layout/cycle2"/>
    <dgm:cxn modelId="{3FB7A8B4-C70B-6B49-92B0-7E248931BA79}" type="presParOf" srcId="{E289A965-C628-EE48-BDB2-F66038DD95DD}" destId="{8E4B225D-3D80-4E44-9724-3E73471ACF7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2CC4DB-CD54-D543-B7D3-07F33900747D}" type="doc">
      <dgm:prSet loTypeId="urn:microsoft.com/office/officeart/2005/8/layout/vList2" loCatId="" qsTypeId="urn:microsoft.com/office/officeart/2005/8/quickstyle/simple1" qsCatId="simple" csTypeId="urn:microsoft.com/office/officeart/2005/8/colors/colorful1" csCatId="colorful" phldr="1"/>
      <dgm:spPr/>
      <dgm:t>
        <a:bodyPr/>
        <a:lstStyle/>
        <a:p>
          <a:endParaRPr lang="en-US"/>
        </a:p>
      </dgm:t>
    </dgm:pt>
    <dgm:pt modelId="{6F081B1A-9E44-2241-A640-7E5149962BF1}">
      <dgm:prSet/>
      <dgm:spPr/>
      <dgm:t>
        <a:bodyPr/>
        <a:lstStyle/>
        <a:p>
          <a:pPr rtl="0"/>
          <a:r>
            <a:rPr lang="en-GB" b="1" dirty="0" smtClean="0"/>
            <a:t>Evidence Based Theoretically Driven Strategy</a:t>
          </a:r>
          <a:endParaRPr lang="en-US" dirty="0"/>
        </a:p>
      </dgm:t>
    </dgm:pt>
    <dgm:pt modelId="{B416E8AD-11AC-A143-9432-D09163779451}" type="parTrans" cxnId="{A8713B52-95EC-E647-8B87-E7941D1B7C34}">
      <dgm:prSet/>
      <dgm:spPr/>
      <dgm:t>
        <a:bodyPr/>
        <a:lstStyle/>
        <a:p>
          <a:endParaRPr lang="en-US"/>
        </a:p>
      </dgm:t>
    </dgm:pt>
    <dgm:pt modelId="{8BE0CA3F-5843-8E4F-85D3-46E34D7161CF}" type="sibTrans" cxnId="{A8713B52-95EC-E647-8B87-E7941D1B7C34}">
      <dgm:prSet/>
      <dgm:spPr/>
      <dgm:t>
        <a:bodyPr/>
        <a:lstStyle/>
        <a:p>
          <a:endParaRPr lang="en-US"/>
        </a:p>
      </dgm:t>
    </dgm:pt>
    <dgm:pt modelId="{9E5DC14B-5A95-0946-B59D-5DDC177C199A}">
      <dgm:prSet/>
      <dgm:spPr/>
      <dgm:t>
        <a:bodyPr/>
        <a:lstStyle/>
        <a:p>
          <a:r>
            <a:rPr lang="en-GB" b="1" dirty="0" smtClean="0"/>
            <a:t>Media campaign reach and recognition</a:t>
          </a:r>
          <a:endParaRPr lang="en-US" b="1" dirty="0"/>
        </a:p>
      </dgm:t>
    </dgm:pt>
    <dgm:pt modelId="{EB4442AE-AE33-2348-B4DA-330B4204030E}" type="parTrans" cxnId="{5E0A345D-067A-1A42-9F17-48406C988832}">
      <dgm:prSet/>
      <dgm:spPr/>
      <dgm:t>
        <a:bodyPr/>
        <a:lstStyle/>
        <a:p>
          <a:endParaRPr lang="en-US"/>
        </a:p>
      </dgm:t>
    </dgm:pt>
    <dgm:pt modelId="{152A6F2A-808F-CB4A-8DD1-33749A0B738A}" type="sibTrans" cxnId="{5E0A345D-067A-1A42-9F17-48406C988832}">
      <dgm:prSet/>
      <dgm:spPr/>
      <dgm:t>
        <a:bodyPr/>
        <a:lstStyle/>
        <a:p>
          <a:endParaRPr lang="en-US"/>
        </a:p>
      </dgm:t>
    </dgm:pt>
    <dgm:pt modelId="{7A3CB549-B7CF-F746-9D57-50F6F30D7D51}">
      <dgm:prSet/>
      <dgm:spPr/>
      <dgm:t>
        <a:bodyPr/>
        <a:lstStyle/>
        <a:p>
          <a:r>
            <a:rPr lang="en-GB" b="1" dirty="0" smtClean="0"/>
            <a:t>Leveraging social media</a:t>
          </a:r>
          <a:endParaRPr lang="en-US" b="1" dirty="0"/>
        </a:p>
      </dgm:t>
    </dgm:pt>
    <dgm:pt modelId="{FCD5BFAC-3771-2C40-B633-E9B0B1194D90}" type="parTrans" cxnId="{4F39B25F-B836-7547-80F4-BB8E71D30F14}">
      <dgm:prSet/>
      <dgm:spPr/>
      <dgm:t>
        <a:bodyPr/>
        <a:lstStyle/>
        <a:p>
          <a:endParaRPr lang="en-US"/>
        </a:p>
      </dgm:t>
    </dgm:pt>
    <dgm:pt modelId="{2BA188AA-CF76-1946-9A5E-879BF46D735B}" type="sibTrans" cxnId="{4F39B25F-B836-7547-80F4-BB8E71D30F14}">
      <dgm:prSet/>
      <dgm:spPr/>
      <dgm:t>
        <a:bodyPr/>
        <a:lstStyle/>
        <a:p>
          <a:endParaRPr lang="en-US"/>
        </a:p>
      </dgm:t>
    </dgm:pt>
    <dgm:pt modelId="{34E7A845-DA3A-874B-86B2-6DF2F1640D37}">
      <dgm:prSet/>
      <dgm:spPr/>
      <dgm:t>
        <a:bodyPr/>
        <a:lstStyle/>
        <a:p>
          <a:pPr rtl="0"/>
          <a:r>
            <a:rPr lang="en-US" b="1" dirty="0" smtClean="0"/>
            <a:t>Norm Based Media Campaign</a:t>
          </a:r>
          <a:endParaRPr lang="en-US" b="1" dirty="0"/>
        </a:p>
      </dgm:t>
    </dgm:pt>
    <dgm:pt modelId="{0647BD53-EBFA-5049-8154-071D38B61205}" type="parTrans" cxnId="{7955928C-6EC0-0546-9F0D-16BE66190162}">
      <dgm:prSet/>
      <dgm:spPr/>
      <dgm:t>
        <a:bodyPr/>
        <a:lstStyle/>
        <a:p>
          <a:endParaRPr lang="en-US"/>
        </a:p>
      </dgm:t>
    </dgm:pt>
    <dgm:pt modelId="{930D3F3F-100E-074E-8079-AA8F40C4A27A}" type="sibTrans" cxnId="{7955928C-6EC0-0546-9F0D-16BE66190162}">
      <dgm:prSet/>
      <dgm:spPr/>
      <dgm:t>
        <a:bodyPr/>
        <a:lstStyle/>
        <a:p>
          <a:endParaRPr lang="en-US"/>
        </a:p>
      </dgm:t>
    </dgm:pt>
    <dgm:pt modelId="{CC5BB388-868D-0144-B7FB-E19188568EB1}">
      <dgm:prSet/>
      <dgm:spPr/>
      <dgm:t>
        <a:bodyPr/>
        <a:lstStyle/>
        <a:p>
          <a:pPr rtl="0"/>
          <a:r>
            <a:rPr lang="en-GB" b="1" dirty="0" smtClean="0"/>
            <a:t>Partnerships and move away from </a:t>
          </a:r>
          <a:r>
            <a:rPr lang="en-GB" b="1" dirty="0" err="1" smtClean="0"/>
            <a:t>sectoral</a:t>
          </a:r>
          <a:r>
            <a:rPr lang="en-GB" b="1" dirty="0" smtClean="0"/>
            <a:t> silos</a:t>
          </a:r>
          <a:endParaRPr lang="en-US" b="1" dirty="0"/>
        </a:p>
      </dgm:t>
    </dgm:pt>
    <dgm:pt modelId="{33AE4FDB-47ED-F845-9BD1-85AFCE945CA5}" type="parTrans" cxnId="{A88662F3-1CC5-0748-91EF-31FABB9D8D74}">
      <dgm:prSet/>
      <dgm:spPr/>
      <dgm:t>
        <a:bodyPr/>
        <a:lstStyle/>
        <a:p>
          <a:endParaRPr lang="en-US"/>
        </a:p>
      </dgm:t>
    </dgm:pt>
    <dgm:pt modelId="{60BFCBA5-79BE-A548-8687-98019A094630}" type="sibTrans" cxnId="{A88662F3-1CC5-0748-91EF-31FABB9D8D74}">
      <dgm:prSet/>
      <dgm:spPr/>
      <dgm:t>
        <a:bodyPr/>
        <a:lstStyle/>
        <a:p>
          <a:endParaRPr lang="en-US"/>
        </a:p>
      </dgm:t>
    </dgm:pt>
    <dgm:pt modelId="{1E032E91-EF8B-F042-BB54-F2B272FE21A1}">
      <dgm:prSet/>
      <dgm:spPr/>
      <dgm:t>
        <a:bodyPr/>
        <a:lstStyle/>
        <a:p>
          <a:r>
            <a:rPr lang="en-US" b="1" dirty="0" smtClean="0"/>
            <a:t>Changes in CM and gender related knowledge, attitudes, practices and norms</a:t>
          </a:r>
          <a:endParaRPr lang="en-US" b="1" dirty="0"/>
        </a:p>
      </dgm:t>
    </dgm:pt>
    <dgm:pt modelId="{1FA08A5C-D045-954F-8709-7A18B70EADBB}" type="parTrans" cxnId="{89004848-1FA0-9646-8975-C43A664760CC}">
      <dgm:prSet/>
      <dgm:spPr/>
      <dgm:t>
        <a:bodyPr/>
        <a:lstStyle/>
        <a:p>
          <a:endParaRPr lang="en-US"/>
        </a:p>
      </dgm:t>
    </dgm:pt>
    <dgm:pt modelId="{4C40391E-68C2-4049-A75D-710B3AA970FB}" type="sibTrans" cxnId="{89004848-1FA0-9646-8975-C43A664760CC}">
      <dgm:prSet/>
      <dgm:spPr/>
      <dgm:t>
        <a:bodyPr/>
        <a:lstStyle/>
        <a:p>
          <a:endParaRPr lang="en-US"/>
        </a:p>
      </dgm:t>
    </dgm:pt>
    <dgm:pt modelId="{B67D07D5-DE8B-D646-8908-453DD1A116B4}" type="pres">
      <dgm:prSet presAssocID="{8E2CC4DB-CD54-D543-B7D3-07F33900747D}" presName="linear" presStyleCnt="0">
        <dgm:presLayoutVars>
          <dgm:animLvl val="lvl"/>
          <dgm:resizeHandles val="exact"/>
        </dgm:presLayoutVars>
      </dgm:prSet>
      <dgm:spPr/>
      <dgm:t>
        <a:bodyPr/>
        <a:lstStyle/>
        <a:p>
          <a:endParaRPr lang="en-US"/>
        </a:p>
      </dgm:t>
    </dgm:pt>
    <dgm:pt modelId="{C92607E8-C398-764B-B10C-331BCA24524D}" type="pres">
      <dgm:prSet presAssocID="{6F081B1A-9E44-2241-A640-7E5149962BF1}" presName="parentText" presStyleLbl="node1" presStyleIdx="0" presStyleCnt="6" custLinFactY="-932" custLinFactNeighborY="-100000">
        <dgm:presLayoutVars>
          <dgm:chMax val="0"/>
          <dgm:bulletEnabled val="1"/>
        </dgm:presLayoutVars>
      </dgm:prSet>
      <dgm:spPr/>
      <dgm:t>
        <a:bodyPr/>
        <a:lstStyle/>
        <a:p>
          <a:endParaRPr lang="en-US"/>
        </a:p>
      </dgm:t>
    </dgm:pt>
    <dgm:pt modelId="{76B80471-CA18-B249-A599-FD31DD8BBD6F}" type="pres">
      <dgm:prSet presAssocID="{8BE0CA3F-5843-8E4F-85D3-46E34D7161CF}" presName="spacer" presStyleCnt="0"/>
      <dgm:spPr/>
    </dgm:pt>
    <dgm:pt modelId="{85475319-DE17-A24E-A5D5-8763E25A3D35}" type="pres">
      <dgm:prSet presAssocID="{34E7A845-DA3A-874B-86B2-6DF2F1640D37}" presName="parentText" presStyleLbl="node1" presStyleIdx="1" presStyleCnt="6">
        <dgm:presLayoutVars>
          <dgm:chMax val="0"/>
          <dgm:bulletEnabled val="1"/>
        </dgm:presLayoutVars>
      </dgm:prSet>
      <dgm:spPr/>
      <dgm:t>
        <a:bodyPr/>
        <a:lstStyle/>
        <a:p>
          <a:endParaRPr lang="en-US"/>
        </a:p>
      </dgm:t>
    </dgm:pt>
    <dgm:pt modelId="{4140EB36-69DE-BF40-A352-C4E1DEE9F963}" type="pres">
      <dgm:prSet presAssocID="{930D3F3F-100E-074E-8079-AA8F40C4A27A}" presName="spacer" presStyleCnt="0"/>
      <dgm:spPr/>
    </dgm:pt>
    <dgm:pt modelId="{78F83FAA-8513-DD44-88EB-5B20118F64CC}" type="pres">
      <dgm:prSet presAssocID="{9E5DC14B-5A95-0946-B59D-5DDC177C199A}" presName="parentText" presStyleLbl="node1" presStyleIdx="2" presStyleCnt="6">
        <dgm:presLayoutVars>
          <dgm:chMax val="0"/>
          <dgm:bulletEnabled val="1"/>
        </dgm:presLayoutVars>
      </dgm:prSet>
      <dgm:spPr/>
      <dgm:t>
        <a:bodyPr/>
        <a:lstStyle/>
        <a:p>
          <a:endParaRPr lang="en-US"/>
        </a:p>
      </dgm:t>
    </dgm:pt>
    <dgm:pt modelId="{C85AC296-83D7-4946-B0C0-0315E4CC7896}" type="pres">
      <dgm:prSet presAssocID="{152A6F2A-808F-CB4A-8DD1-33749A0B738A}" presName="spacer" presStyleCnt="0"/>
      <dgm:spPr/>
    </dgm:pt>
    <dgm:pt modelId="{5F699676-98FB-D24B-8E97-D4413F9EDD89}" type="pres">
      <dgm:prSet presAssocID="{1E032E91-EF8B-F042-BB54-F2B272FE21A1}" presName="parentText" presStyleLbl="node1" presStyleIdx="3" presStyleCnt="6">
        <dgm:presLayoutVars>
          <dgm:chMax val="0"/>
          <dgm:bulletEnabled val="1"/>
        </dgm:presLayoutVars>
      </dgm:prSet>
      <dgm:spPr/>
      <dgm:t>
        <a:bodyPr/>
        <a:lstStyle/>
        <a:p>
          <a:endParaRPr lang="en-US"/>
        </a:p>
      </dgm:t>
    </dgm:pt>
    <dgm:pt modelId="{E00A28EF-5A83-C14A-AEA9-075F0F01BDD5}" type="pres">
      <dgm:prSet presAssocID="{4C40391E-68C2-4049-A75D-710B3AA970FB}" presName="spacer" presStyleCnt="0"/>
      <dgm:spPr/>
    </dgm:pt>
    <dgm:pt modelId="{8AB5371D-66E7-AF49-9608-451937C65488}" type="pres">
      <dgm:prSet presAssocID="{7A3CB549-B7CF-F746-9D57-50F6F30D7D51}" presName="parentText" presStyleLbl="node1" presStyleIdx="4" presStyleCnt="6">
        <dgm:presLayoutVars>
          <dgm:chMax val="0"/>
          <dgm:bulletEnabled val="1"/>
        </dgm:presLayoutVars>
      </dgm:prSet>
      <dgm:spPr/>
      <dgm:t>
        <a:bodyPr/>
        <a:lstStyle/>
        <a:p>
          <a:endParaRPr lang="en-US"/>
        </a:p>
      </dgm:t>
    </dgm:pt>
    <dgm:pt modelId="{A83C6066-91F3-6C41-97BC-EB74EF54B6DF}" type="pres">
      <dgm:prSet presAssocID="{2BA188AA-CF76-1946-9A5E-879BF46D735B}" presName="spacer" presStyleCnt="0"/>
      <dgm:spPr/>
    </dgm:pt>
    <dgm:pt modelId="{1E0E40B7-3605-A94E-B16E-A51893DE97C2}" type="pres">
      <dgm:prSet presAssocID="{CC5BB388-868D-0144-B7FB-E19188568EB1}" presName="parentText" presStyleLbl="node1" presStyleIdx="5" presStyleCnt="6">
        <dgm:presLayoutVars>
          <dgm:chMax val="0"/>
          <dgm:bulletEnabled val="1"/>
        </dgm:presLayoutVars>
      </dgm:prSet>
      <dgm:spPr/>
      <dgm:t>
        <a:bodyPr/>
        <a:lstStyle/>
        <a:p>
          <a:endParaRPr lang="en-US"/>
        </a:p>
      </dgm:t>
    </dgm:pt>
  </dgm:ptLst>
  <dgm:cxnLst>
    <dgm:cxn modelId="{3343C76C-D0D2-D349-BD9A-E4CA86D47465}" type="presOf" srcId="{1E032E91-EF8B-F042-BB54-F2B272FE21A1}" destId="{5F699676-98FB-D24B-8E97-D4413F9EDD89}" srcOrd="0" destOrd="0" presId="urn:microsoft.com/office/officeart/2005/8/layout/vList2"/>
    <dgm:cxn modelId="{5E0A345D-067A-1A42-9F17-48406C988832}" srcId="{8E2CC4DB-CD54-D543-B7D3-07F33900747D}" destId="{9E5DC14B-5A95-0946-B59D-5DDC177C199A}" srcOrd="2" destOrd="0" parTransId="{EB4442AE-AE33-2348-B4DA-330B4204030E}" sibTransId="{152A6F2A-808F-CB4A-8DD1-33749A0B738A}"/>
    <dgm:cxn modelId="{A88662F3-1CC5-0748-91EF-31FABB9D8D74}" srcId="{8E2CC4DB-CD54-D543-B7D3-07F33900747D}" destId="{CC5BB388-868D-0144-B7FB-E19188568EB1}" srcOrd="5" destOrd="0" parTransId="{33AE4FDB-47ED-F845-9BD1-85AFCE945CA5}" sibTransId="{60BFCBA5-79BE-A548-8687-98019A094630}"/>
    <dgm:cxn modelId="{A8713B52-95EC-E647-8B87-E7941D1B7C34}" srcId="{8E2CC4DB-CD54-D543-B7D3-07F33900747D}" destId="{6F081B1A-9E44-2241-A640-7E5149962BF1}" srcOrd="0" destOrd="0" parTransId="{B416E8AD-11AC-A143-9432-D09163779451}" sibTransId="{8BE0CA3F-5843-8E4F-85D3-46E34D7161CF}"/>
    <dgm:cxn modelId="{E004BE1C-EDFB-5445-92E0-8FDA775A6410}" type="presOf" srcId="{7A3CB549-B7CF-F746-9D57-50F6F30D7D51}" destId="{8AB5371D-66E7-AF49-9608-451937C65488}" srcOrd="0" destOrd="0" presId="urn:microsoft.com/office/officeart/2005/8/layout/vList2"/>
    <dgm:cxn modelId="{4F39B25F-B836-7547-80F4-BB8E71D30F14}" srcId="{8E2CC4DB-CD54-D543-B7D3-07F33900747D}" destId="{7A3CB549-B7CF-F746-9D57-50F6F30D7D51}" srcOrd="4" destOrd="0" parTransId="{FCD5BFAC-3771-2C40-B633-E9B0B1194D90}" sibTransId="{2BA188AA-CF76-1946-9A5E-879BF46D735B}"/>
    <dgm:cxn modelId="{6443C1D5-5902-FA46-86F4-C94480667D26}" type="presOf" srcId="{34E7A845-DA3A-874B-86B2-6DF2F1640D37}" destId="{85475319-DE17-A24E-A5D5-8763E25A3D35}" srcOrd="0" destOrd="0" presId="urn:microsoft.com/office/officeart/2005/8/layout/vList2"/>
    <dgm:cxn modelId="{1FDEB8BA-58F0-9444-9290-71A9EDB2AE8E}" type="presOf" srcId="{8E2CC4DB-CD54-D543-B7D3-07F33900747D}" destId="{B67D07D5-DE8B-D646-8908-453DD1A116B4}" srcOrd="0" destOrd="0" presId="urn:microsoft.com/office/officeart/2005/8/layout/vList2"/>
    <dgm:cxn modelId="{6EBBF5B3-A453-824C-927C-8F31B6609626}" type="presOf" srcId="{6F081B1A-9E44-2241-A640-7E5149962BF1}" destId="{C92607E8-C398-764B-B10C-331BCA24524D}" srcOrd="0" destOrd="0" presId="urn:microsoft.com/office/officeart/2005/8/layout/vList2"/>
    <dgm:cxn modelId="{2F69281C-9D5D-5F41-B411-A5DD29BA94D3}" type="presOf" srcId="{9E5DC14B-5A95-0946-B59D-5DDC177C199A}" destId="{78F83FAA-8513-DD44-88EB-5B20118F64CC}" srcOrd="0" destOrd="0" presId="urn:microsoft.com/office/officeart/2005/8/layout/vList2"/>
    <dgm:cxn modelId="{89004848-1FA0-9646-8975-C43A664760CC}" srcId="{8E2CC4DB-CD54-D543-B7D3-07F33900747D}" destId="{1E032E91-EF8B-F042-BB54-F2B272FE21A1}" srcOrd="3" destOrd="0" parTransId="{1FA08A5C-D045-954F-8709-7A18B70EADBB}" sibTransId="{4C40391E-68C2-4049-A75D-710B3AA970FB}"/>
    <dgm:cxn modelId="{7955928C-6EC0-0546-9F0D-16BE66190162}" srcId="{8E2CC4DB-CD54-D543-B7D3-07F33900747D}" destId="{34E7A845-DA3A-874B-86B2-6DF2F1640D37}" srcOrd="1" destOrd="0" parTransId="{0647BD53-EBFA-5049-8154-071D38B61205}" sibTransId="{930D3F3F-100E-074E-8079-AA8F40C4A27A}"/>
    <dgm:cxn modelId="{2E4FAC08-3B59-B949-ACF0-53BDD2EDB676}" type="presOf" srcId="{CC5BB388-868D-0144-B7FB-E19188568EB1}" destId="{1E0E40B7-3605-A94E-B16E-A51893DE97C2}" srcOrd="0" destOrd="0" presId="urn:microsoft.com/office/officeart/2005/8/layout/vList2"/>
    <dgm:cxn modelId="{648CD18C-DE46-544C-95B7-23CDAB936729}" type="presParOf" srcId="{B67D07D5-DE8B-D646-8908-453DD1A116B4}" destId="{C92607E8-C398-764B-B10C-331BCA24524D}" srcOrd="0" destOrd="0" presId="urn:microsoft.com/office/officeart/2005/8/layout/vList2"/>
    <dgm:cxn modelId="{B240515F-9D60-244F-B731-3FB08E1247C8}" type="presParOf" srcId="{B67D07D5-DE8B-D646-8908-453DD1A116B4}" destId="{76B80471-CA18-B249-A599-FD31DD8BBD6F}" srcOrd="1" destOrd="0" presId="urn:microsoft.com/office/officeart/2005/8/layout/vList2"/>
    <dgm:cxn modelId="{38830DD9-E0CB-FE43-8974-AED3112890C1}" type="presParOf" srcId="{B67D07D5-DE8B-D646-8908-453DD1A116B4}" destId="{85475319-DE17-A24E-A5D5-8763E25A3D35}" srcOrd="2" destOrd="0" presId="urn:microsoft.com/office/officeart/2005/8/layout/vList2"/>
    <dgm:cxn modelId="{362FDCB7-9DF6-AD49-ACED-2457E3692F3C}" type="presParOf" srcId="{B67D07D5-DE8B-D646-8908-453DD1A116B4}" destId="{4140EB36-69DE-BF40-A352-C4E1DEE9F963}" srcOrd="3" destOrd="0" presId="urn:microsoft.com/office/officeart/2005/8/layout/vList2"/>
    <dgm:cxn modelId="{E4CDB17D-BB1F-CB42-951C-D5E4797D3103}" type="presParOf" srcId="{B67D07D5-DE8B-D646-8908-453DD1A116B4}" destId="{78F83FAA-8513-DD44-88EB-5B20118F64CC}" srcOrd="4" destOrd="0" presId="urn:microsoft.com/office/officeart/2005/8/layout/vList2"/>
    <dgm:cxn modelId="{105C3044-7474-8148-83FB-4CE0B875FC1A}" type="presParOf" srcId="{B67D07D5-DE8B-D646-8908-453DD1A116B4}" destId="{C85AC296-83D7-4946-B0C0-0315E4CC7896}" srcOrd="5" destOrd="0" presId="urn:microsoft.com/office/officeart/2005/8/layout/vList2"/>
    <dgm:cxn modelId="{0A7F4C8A-5E00-6E4D-890A-71A062090629}" type="presParOf" srcId="{B67D07D5-DE8B-D646-8908-453DD1A116B4}" destId="{5F699676-98FB-D24B-8E97-D4413F9EDD89}" srcOrd="6" destOrd="0" presId="urn:microsoft.com/office/officeart/2005/8/layout/vList2"/>
    <dgm:cxn modelId="{3254FC0A-9B7B-DC4A-93BB-5F74725DFC2C}" type="presParOf" srcId="{B67D07D5-DE8B-D646-8908-453DD1A116B4}" destId="{E00A28EF-5A83-C14A-AEA9-075F0F01BDD5}" srcOrd="7" destOrd="0" presId="urn:microsoft.com/office/officeart/2005/8/layout/vList2"/>
    <dgm:cxn modelId="{E87901A2-CA34-BA4C-A4B2-D70C129CF58E}" type="presParOf" srcId="{B67D07D5-DE8B-D646-8908-453DD1A116B4}" destId="{8AB5371D-66E7-AF49-9608-451937C65488}" srcOrd="8" destOrd="0" presId="urn:microsoft.com/office/officeart/2005/8/layout/vList2"/>
    <dgm:cxn modelId="{31EDE84B-F02E-234A-9C04-756888EE7C9E}" type="presParOf" srcId="{B67D07D5-DE8B-D646-8908-453DD1A116B4}" destId="{A83C6066-91F3-6C41-97BC-EB74EF54B6DF}" srcOrd="9" destOrd="0" presId="urn:microsoft.com/office/officeart/2005/8/layout/vList2"/>
    <dgm:cxn modelId="{D1DD8F41-624F-A84A-8584-B6FA6C43187E}" type="presParOf" srcId="{B67D07D5-DE8B-D646-8908-453DD1A116B4}" destId="{1E0E40B7-3605-A94E-B16E-A51893DE97C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B7C2DE-66AF-BD40-A294-5FC841C62B7F}"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47B2FC14-B835-1A4E-B913-3E4CAA6928F3}">
      <dgm:prSet phldrT="[Text]"/>
      <dgm:spPr/>
      <dgm:t>
        <a:bodyPr/>
        <a:lstStyle/>
        <a:p>
          <a:r>
            <a:rPr lang="en-GB" b="1" dirty="0" smtClean="0"/>
            <a:t>Sustain the momentum</a:t>
          </a:r>
          <a:endParaRPr lang="en-US" dirty="0"/>
        </a:p>
      </dgm:t>
    </dgm:pt>
    <dgm:pt modelId="{862C2D44-C7BF-2D46-9C17-7B737430B106}" type="parTrans" cxnId="{B57FAF68-C9BA-6F41-8A5E-8FF5DD7292E2}">
      <dgm:prSet/>
      <dgm:spPr/>
      <dgm:t>
        <a:bodyPr/>
        <a:lstStyle/>
        <a:p>
          <a:endParaRPr lang="en-US"/>
        </a:p>
      </dgm:t>
    </dgm:pt>
    <dgm:pt modelId="{CA65D305-4762-CB46-A1FB-FE987FF95372}" type="sibTrans" cxnId="{B57FAF68-C9BA-6F41-8A5E-8FF5DD7292E2}">
      <dgm:prSet/>
      <dgm:spPr/>
      <dgm:t>
        <a:bodyPr/>
        <a:lstStyle/>
        <a:p>
          <a:endParaRPr lang="en-US"/>
        </a:p>
      </dgm:t>
    </dgm:pt>
    <dgm:pt modelId="{EEC56D23-5188-6049-87D7-BBDBECB0A969}">
      <dgm:prSet phldrT="[Text]"/>
      <dgm:spPr/>
      <dgm:t>
        <a:bodyPr/>
        <a:lstStyle/>
        <a:p>
          <a:r>
            <a:rPr lang="en-GB" b="1" dirty="0" smtClean="0"/>
            <a:t>Strengthen </a:t>
          </a:r>
          <a:r>
            <a:rPr lang="en-GB" b="1" dirty="0" smtClean="0"/>
            <a:t>the on-</a:t>
          </a:r>
          <a:r>
            <a:rPr lang="en-GB" b="1" dirty="0" smtClean="0"/>
            <a:t>air, on-line </a:t>
          </a:r>
          <a:r>
            <a:rPr lang="en-GB" b="1" dirty="0" smtClean="0"/>
            <a:t>and on-</a:t>
          </a:r>
          <a:r>
            <a:rPr lang="en-GB" b="1" dirty="0" smtClean="0"/>
            <a:t>ground synergy</a:t>
          </a:r>
          <a:endParaRPr lang="en-US" dirty="0"/>
        </a:p>
      </dgm:t>
    </dgm:pt>
    <dgm:pt modelId="{775490F3-3E4D-FA40-9261-488C5D29878A}" type="parTrans" cxnId="{1F06CD61-27A7-FD4F-8D47-C2F97E3BD5EB}">
      <dgm:prSet/>
      <dgm:spPr/>
      <dgm:t>
        <a:bodyPr/>
        <a:lstStyle/>
        <a:p>
          <a:endParaRPr lang="en-US"/>
        </a:p>
      </dgm:t>
    </dgm:pt>
    <dgm:pt modelId="{3FAF8515-D894-6644-A35C-5DAC7F91F050}" type="sibTrans" cxnId="{1F06CD61-27A7-FD4F-8D47-C2F97E3BD5EB}">
      <dgm:prSet/>
      <dgm:spPr/>
      <dgm:t>
        <a:bodyPr/>
        <a:lstStyle/>
        <a:p>
          <a:endParaRPr lang="en-US"/>
        </a:p>
      </dgm:t>
    </dgm:pt>
    <dgm:pt modelId="{7F4F5004-FCC9-1749-98EE-53AC433425B2}">
      <dgm:prSet phldrT="[Text]"/>
      <dgm:spPr/>
      <dgm:t>
        <a:bodyPr/>
        <a:lstStyle/>
        <a:p>
          <a:r>
            <a:rPr lang="en-GB" b="1" dirty="0" smtClean="0"/>
            <a:t>Generate evidence through robust M&amp;E</a:t>
          </a:r>
          <a:endParaRPr lang="en-US" dirty="0"/>
        </a:p>
      </dgm:t>
    </dgm:pt>
    <dgm:pt modelId="{836CF685-25CE-BF47-B74F-53F8E833D186}" type="parTrans" cxnId="{57AC89A3-2017-A54F-AB0A-243D1B3B0540}">
      <dgm:prSet/>
      <dgm:spPr/>
      <dgm:t>
        <a:bodyPr/>
        <a:lstStyle/>
        <a:p>
          <a:endParaRPr lang="en-US"/>
        </a:p>
      </dgm:t>
    </dgm:pt>
    <dgm:pt modelId="{3FB09647-0F03-C94B-8BA9-B5248999FFD5}" type="sibTrans" cxnId="{57AC89A3-2017-A54F-AB0A-243D1B3B0540}">
      <dgm:prSet/>
      <dgm:spPr/>
      <dgm:t>
        <a:bodyPr/>
        <a:lstStyle/>
        <a:p>
          <a:endParaRPr lang="en-US"/>
        </a:p>
      </dgm:t>
    </dgm:pt>
    <dgm:pt modelId="{D7AA0649-AD41-374C-A5BE-3641A4D09A1E}">
      <dgm:prSet phldrT="[Text]"/>
      <dgm:spPr/>
      <dgm:t>
        <a:bodyPr/>
        <a:lstStyle/>
        <a:p>
          <a:r>
            <a:rPr lang="en-GB" b="1" dirty="0" smtClean="0"/>
            <a:t>Enhance </a:t>
          </a:r>
          <a:r>
            <a:rPr lang="en-GB" b="1" dirty="0" smtClean="0"/>
            <a:t>adolescent </a:t>
          </a:r>
          <a:r>
            <a:rPr lang="en-GB" b="1" dirty="0" smtClean="0"/>
            <a:t>participation and male engagement</a:t>
          </a:r>
          <a:endParaRPr lang="en-US" dirty="0"/>
        </a:p>
      </dgm:t>
    </dgm:pt>
    <dgm:pt modelId="{5FB05C83-6B1D-7045-A9F5-83ECAD8B8EEB}" type="parTrans" cxnId="{8EDCB616-AA63-944B-80EE-379ACC9750D2}">
      <dgm:prSet/>
      <dgm:spPr/>
      <dgm:t>
        <a:bodyPr/>
        <a:lstStyle/>
        <a:p>
          <a:endParaRPr lang="en-US"/>
        </a:p>
      </dgm:t>
    </dgm:pt>
    <dgm:pt modelId="{0000876D-5A56-6446-8B69-874E15EBA65E}" type="sibTrans" cxnId="{8EDCB616-AA63-944B-80EE-379ACC9750D2}">
      <dgm:prSet/>
      <dgm:spPr/>
      <dgm:t>
        <a:bodyPr/>
        <a:lstStyle/>
        <a:p>
          <a:endParaRPr lang="en-US"/>
        </a:p>
      </dgm:t>
    </dgm:pt>
    <dgm:pt modelId="{F8B45A6E-99EA-B944-879D-110EEB78189C}">
      <dgm:prSet phldrT="[Text]"/>
      <dgm:spPr/>
      <dgm:t>
        <a:bodyPr/>
        <a:lstStyle/>
        <a:p>
          <a:r>
            <a:rPr lang="en-GB" b="1" dirty="0" smtClean="0"/>
            <a:t>Invest in cross</a:t>
          </a:r>
          <a:r>
            <a:rPr lang="en-GB" b="1" dirty="0" smtClean="0"/>
            <a:t>-</a:t>
          </a:r>
          <a:r>
            <a:rPr lang="en-GB" b="1" dirty="0" err="1" smtClean="0"/>
            <a:t>sectoral</a:t>
          </a:r>
          <a:r>
            <a:rPr lang="en-GB" b="1" dirty="0" smtClean="0"/>
            <a:t> convergence</a:t>
          </a:r>
          <a:endParaRPr lang="en-US" dirty="0"/>
        </a:p>
      </dgm:t>
    </dgm:pt>
    <dgm:pt modelId="{284C85E2-9478-644B-80DB-540E952D246D}" type="parTrans" cxnId="{2CBC3382-CB63-AE4E-BDC4-1FC7185778DE}">
      <dgm:prSet/>
      <dgm:spPr/>
      <dgm:t>
        <a:bodyPr/>
        <a:lstStyle/>
        <a:p>
          <a:endParaRPr lang="en-US"/>
        </a:p>
      </dgm:t>
    </dgm:pt>
    <dgm:pt modelId="{B310B6D8-B35B-F44A-9317-005C8E8C6848}" type="sibTrans" cxnId="{2CBC3382-CB63-AE4E-BDC4-1FC7185778DE}">
      <dgm:prSet/>
      <dgm:spPr/>
      <dgm:t>
        <a:bodyPr/>
        <a:lstStyle/>
        <a:p>
          <a:endParaRPr lang="en-US"/>
        </a:p>
      </dgm:t>
    </dgm:pt>
    <dgm:pt modelId="{7637AC3A-906C-D447-A083-C309F9D3797A}">
      <dgm:prSet phldrT="[Text]"/>
      <dgm:spPr/>
      <dgm:t>
        <a:bodyPr/>
        <a:lstStyle/>
        <a:p>
          <a:r>
            <a:rPr lang="en-GB" b="1" dirty="0" smtClean="0"/>
            <a:t>Explore innovative approaches to increase exposure</a:t>
          </a:r>
          <a:endParaRPr lang="en-US" dirty="0"/>
        </a:p>
      </dgm:t>
    </dgm:pt>
    <dgm:pt modelId="{89FBA116-E339-DF4A-A0FF-196018CCAC37}" type="parTrans" cxnId="{125FF425-96DE-CA4E-A9CC-B9F267008929}">
      <dgm:prSet/>
      <dgm:spPr/>
      <dgm:t>
        <a:bodyPr/>
        <a:lstStyle/>
        <a:p>
          <a:endParaRPr lang="en-US"/>
        </a:p>
      </dgm:t>
    </dgm:pt>
    <dgm:pt modelId="{0B7397D9-E23C-E64C-9C6D-E009A40FD800}" type="sibTrans" cxnId="{125FF425-96DE-CA4E-A9CC-B9F267008929}">
      <dgm:prSet/>
      <dgm:spPr/>
      <dgm:t>
        <a:bodyPr/>
        <a:lstStyle/>
        <a:p>
          <a:endParaRPr lang="en-US"/>
        </a:p>
      </dgm:t>
    </dgm:pt>
    <dgm:pt modelId="{FF2EB948-7DAD-FD45-87C3-F0E398AE4DD9}" type="pres">
      <dgm:prSet presAssocID="{96B7C2DE-66AF-BD40-A294-5FC841C62B7F}" presName="diagram" presStyleCnt="0">
        <dgm:presLayoutVars>
          <dgm:dir/>
          <dgm:resizeHandles val="exact"/>
        </dgm:presLayoutVars>
      </dgm:prSet>
      <dgm:spPr/>
      <dgm:t>
        <a:bodyPr/>
        <a:lstStyle/>
        <a:p>
          <a:endParaRPr lang="en-US"/>
        </a:p>
      </dgm:t>
    </dgm:pt>
    <dgm:pt modelId="{3755A681-9A3E-A141-916C-AF154192E294}" type="pres">
      <dgm:prSet presAssocID="{47B2FC14-B835-1A4E-B913-3E4CAA6928F3}" presName="node" presStyleLbl="node1" presStyleIdx="0" presStyleCnt="6">
        <dgm:presLayoutVars>
          <dgm:bulletEnabled val="1"/>
        </dgm:presLayoutVars>
      </dgm:prSet>
      <dgm:spPr/>
      <dgm:t>
        <a:bodyPr/>
        <a:lstStyle/>
        <a:p>
          <a:endParaRPr lang="en-US"/>
        </a:p>
      </dgm:t>
    </dgm:pt>
    <dgm:pt modelId="{955A4D41-1255-6F4D-B147-5832F98D1F83}" type="pres">
      <dgm:prSet presAssocID="{CA65D305-4762-CB46-A1FB-FE987FF95372}" presName="sibTrans" presStyleCnt="0"/>
      <dgm:spPr/>
    </dgm:pt>
    <dgm:pt modelId="{994709CC-8115-1147-983F-5113ADA0D337}" type="pres">
      <dgm:prSet presAssocID="{F8B45A6E-99EA-B944-879D-110EEB78189C}" presName="node" presStyleLbl="node1" presStyleIdx="1" presStyleCnt="6">
        <dgm:presLayoutVars>
          <dgm:bulletEnabled val="1"/>
        </dgm:presLayoutVars>
      </dgm:prSet>
      <dgm:spPr/>
      <dgm:t>
        <a:bodyPr/>
        <a:lstStyle/>
        <a:p>
          <a:endParaRPr lang="en-US"/>
        </a:p>
      </dgm:t>
    </dgm:pt>
    <dgm:pt modelId="{CF952453-DCFC-4E4A-AD43-493883FE9F14}" type="pres">
      <dgm:prSet presAssocID="{B310B6D8-B35B-F44A-9317-005C8E8C6848}" presName="sibTrans" presStyleCnt="0"/>
      <dgm:spPr/>
    </dgm:pt>
    <dgm:pt modelId="{6977A881-31B4-7D4A-AF9F-DA6AC5F847F2}" type="pres">
      <dgm:prSet presAssocID="{EEC56D23-5188-6049-87D7-BBDBECB0A969}" presName="node" presStyleLbl="node1" presStyleIdx="2" presStyleCnt="6">
        <dgm:presLayoutVars>
          <dgm:bulletEnabled val="1"/>
        </dgm:presLayoutVars>
      </dgm:prSet>
      <dgm:spPr/>
      <dgm:t>
        <a:bodyPr/>
        <a:lstStyle/>
        <a:p>
          <a:endParaRPr lang="en-US"/>
        </a:p>
      </dgm:t>
    </dgm:pt>
    <dgm:pt modelId="{3572628D-1B1A-9A48-8805-3DB59376AB8B}" type="pres">
      <dgm:prSet presAssocID="{3FAF8515-D894-6644-A35C-5DAC7F91F050}" presName="sibTrans" presStyleCnt="0"/>
      <dgm:spPr/>
    </dgm:pt>
    <dgm:pt modelId="{FBCBF4EF-C6CE-A94C-B925-1BDDBEE01D4F}" type="pres">
      <dgm:prSet presAssocID="{7637AC3A-906C-D447-A083-C309F9D3797A}" presName="node" presStyleLbl="node1" presStyleIdx="3" presStyleCnt="6">
        <dgm:presLayoutVars>
          <dgm:bulletEnabled val="1"/>
        </dgm:presLayoutVars>
      </dgm:prSet>
      <dgm:spPr/>
      <dgm:t>
        <a:bodyPr/>
        <a:lstStyle/>
        <a:p>
          <a:endParaRPr lang="en-US"/>
        </a:p>
      </dgm:t>
    </dgm:pt>
    <dgm:pt modelId="{E1E9DCB9-8485-2349-B7A0-C870EC7FA7AA}" type="pres">
      <dgm:prSet presAssocID="{0B7397D9-E23C-E64C-9C6D-E009A40FD800}" presName="sibTrans" presStyleCnt="0"/>
      <dgm:spPr/>
    </dgm:pt>
    <dgm:pt modelId="{AA5D7223-6AC2-5044-B217-8AF795020CBD}" type="pres">
      <dgm:prSet presAssocID="{7F4F5004-FCC9-1749-98EE-53AC433425B2}" presName="node" presStyleLbl="node1" presStyleIdx="4" presStyleCnt="6">
        <dgm:presLayoutVars>
          <dgm:bulletEnabled val="1"/>
        </dgm:presLayoutVars>
      </dgm:prSet>
      <dgm:spPr/>
      <dgm:t>
        <a:bodyPr/>
        <a:lstStyle/>
        <a:p>
          <a:endParaRPr lang="en-US"/>
        </a:p>
      </dgm:t>
    </dgm:pt>
    <dgm:pt modelId="{D60B80B8-A692-FA4D-9AF2-D0D6848EA1CD}" type="pres">
      <dgm:prSet presAssocID="{3FB09647-0F03-C94B-8BA9-B5248999FFD5}" presName="sibTrans" presStyleCnt="0"/>
      <dgm:spPr/>
    </dgm:pt>
    <dgm:pt modelId="{B6DD623A-0FF4-6B4E-B89D-D8BC93CE08CF}" type="pres">
      <dgm:prSet presAssocID="{D7AA0649-AD41-374C-A5BE-3641A4D09A1E}" presName="node" presStyleLbl="node1" presStyleIdx="5" presStyleCnt="6">
        <dgm:presLayoutVars>
          <dgm:bulletEnabled val="1"/>
        </dgm:presLayoutVars>
      </dgm:prSet>
      <dgm:spPr/>
      <dgm:t>
        <a:bodyPr/>
        <a:lstStyle/>
        <a:p>
          <a:endParaRPr lang="en-US"/>
        </a:p>
      </dgm:t>
    </dgm:pt>
  </dgm:ptLst>
  <dgm:cxnLst>
    <dgm:cxn modelId="{2CBC3382-CB63-AE4E-BDC4-1FC7185778DE}" srcId="{96B7C2DE-66AF-BD40-A294-5FC841C62B7F}" destId="{F8B45A6E-99EA-B944-879D-110EEB78189C}" srcOrd="1" destOrd="0" parTransId="{284C85E2-9478-644B-80DB-540E952D246D}" sibTransId="{B310B6D8-B35B-F44A-9317-005C8E8C6848}"/>
    <dgm:cxn modelId="{125FF425-96DE-CA4E-A9CC-B9F267008929}" srcId="{96B7C2DE-66AF-BD40-A294-5FC841C62B7F}" destId="{7637AC3A-906C-D447-A083-C309F9D3797A}" srcOrd="3" destOrd="0" parTransId="{89FBA116-E339-DF4A-A0FF-196018CCAC37}" sibTransId="{0B7397D9-E23C-E64C-9C6D-E009A40FD800}"/>
    <dgm:cxn modelId="{B27BAC2A-DC7D-5E47-AD04-0305FBD4C86A}" type="presOf" srcId="{F8B45A6E-99EA-B944-879D-110EEB78189C}" destId="{994709CC-8115-1147-983F-5113ADA0D337}" srcOrd="0" destOrd="0" presId="urn:microsoft.com/office/officeart/2005/8/layout/default"/>
    <dgm:cxn modelId="{EE76501E-2FA7-5A43-8649-3B05A6B0E260}" type="presOf" srcId="{D7AA0649-AD41-374C-A5BE-3641A4D09A1E}" destId="{B6DD623A-0FF4-6B4E-B89D-D8BC93CE08CF}" srcOrd="0" destOrd="0" presId="urn:microsoft.com/office/officeart/2005/8/layout/default"/>
    <dgm:cxn modelId="{B57FAF68-C9BA-6F41-8A5E-8FF5DD7292E2}" srcId="{96B7C2DE-66AF-BD40-A294-5FC841C62B7F}" destId="{47B2FC14-B835-1A4E-B913-3E4CAA6928F3}" srcOrd="0" destOrd="0" parTransId="{862C2D44-C7BF-2D46-9C17-7B737430B106}" sibTransId="{CA65D305-4762-CB46-A1FB-FE987FF95372}"/>
    <dgm:cxn modelId="{BA7A1CB5-8E73-854D-8356-60ADE4FC9ACE}" type="presOf" srcId="{EEC56D23-5188-6049-87D7-BBDBECB0A969}" destId="{6977A881-31B4-7D4A-AF9F-DA6AC5F847F2}" srcOrd="0" destOrd="0" presId="urn:microsoft.com/office/officeart/2005/8/layout/default"/>
    <dgm:cxn modelId="{57AC89A3-2017-A54F-AB0A-243D1B3B0540}" srcId="{96B7C2DE-66AF-BD40-A294-5FC841C62B7F}" destId="{7F4F5004-FCC9-1749-98EE-53AC433425B2}" srcOrd="4" destOrd="0" parTransId="{836CF685-25CE-BF47-B74F-53F8E833D186}" sibTransId="{3FB09647-0F03-C94B-8BA9-B5248999FFD5}"/>
    <dgm:cxn modelId="{392F53A9-E6A2-1C4C-A3AB-AB87F9F400E3}" type="presOf" srcId="{47B2FC14-B835-1A4E-B913-3E4CAA6928F3}" destId="{3755A681-9A3E-A141-916C-AF154192E294}" srcOrd="0" destOrd="0" presId="urn:microsoft.com/office/officeart/2005/8/layout/default"/>
    <dgm:cxn modelId="{3EF33599-E34A-DA4A-A086-F2EAB630E9E3}" type="presOf" srcId="{96B7C2DE-66AF-BD40-A294-5FC841C62B7F}" destId="{FF2EB948-7DAD-FD45-87C3-F0E398AE4DD9}" srcOrd="0" destOrd="0" presId="urn:microsoft.com/office/officeart/2005/8/layout/default"/>
    <dgm:cxn modelId="{A977CE68-12F3-E947-97A6-65BE90918008}" type="presOf" srcId="{7F4F5004-FCC9-1749-98EE-53AC433425B2}" destId="{AA5D7223-6AC2-5044-B217-8AF795020CBD}" srcOrd="0" destOrd="0" presId="urn:microsoft.com/office/officeart/2005/8/layout/default"/>
    <dgm:cxn modelId="{8EDCB616-AA63-944B-80EE-379ACC9750D2}" srcId="{96B7C2DE-66AF-BD40-A294-5FC841C62B7F}" destId="{D7AA0649-AD41-374C-A5BE-3641A4D09A1E}" srcOrd="5" destOrd="0" parTransId="{5FB05C83-6B1D-7045-A9F5-83ECAD8B8EEB}" sibTransId="{0000876D-5A56-6446-8B69-874E15EBA65E}"/>
    <dgm:cxn modelId="{1F06CD61-27A7-FD4F-8D47-C2F97E3BD5EB}" srcId="{96B7C2DE-66AF-BD40-A294-5FC841C62B7F}" destId="{EEC56D23-5188-6049-87D7-BBDBECB0A969}" srcOrd="2" destOrd="0" parTransId="{775490F3-3E4D-FA40-9261-488C5D29878A}" sibTransId="{3FAF8515-D894-6644-A35C-5DAC7F91F050}"/>
    <dgm:cxn modelId="{BD1010E5-1F82-6F4B-AD75-171B3F8730B9}" type="presOf" srcId="{7637AC3A-906C-D447-A083-C309F9D3797A}" destId="{FBCBF4EF-C6CE-A94C-B925-1BDDBEE01D4F}" srcOrd="0" destOrd="0" presId="urn:microsoft.com/office/officeart/2005/8/layout/default"/>
    <dgm:cxn modelId="{54EDA7B4-253C-2243-B799-967D4C9B54F5}" type="presParOf" srcId="{FF2EB948-7DAD-FD45-87C3-F0E398AE4DD9}" destId="{3755A681-9A3E-A141-916C-AF154192E294}" srcOrd="0" destOrd="0" presId="urn:microsoft.com/office/officeart/2005/8/layout/default"/>
    <dgm:cxn modelId="{1DE8BA13-A338-0849-A9F2-A7CCCD9EE806}" type="presParOf" srcId="{FF2EB948-7DAD-FD45-87C3-F0E398AE4DD9}" destId="{955A4D41-1255-6F4D-B147-5832F98D1F83}" srcOrd="1" destOrd="0" presId="urn:microsoft.com/office/officeart/2005/8/layout/default"/>
    <dgm:cxn modelId="{26F59EDB-81D2-434E-ABB1-5500845D53D9}" type="presParOf" srcId="{FF2EB948-7DAD-FD45-87C3-F0E398AE4DD9}" destId="{994709CC-8115-1147-983F-5113ADA0D337}" srcOrd="2" destOrd="0" presId="urn:microsoft.com/office/officeart/2005/8/layout/default"/>
    <dgm:cxn modelId="{FCBF1C83-CBDE-AB4E-866F-DB1DC5194EA6}" type="presParOf" srcId="{FF2EB948-7DAD-FD45-87C3-F0E398AE4DD9}" destId="{CF952453-DCFC-4E4A-AD43-493883FE9F14}" srcOrd="3" destOrd="0" presId="urn:microsoft.com/office/officeart/2005/8/layout/default"/>
    <dgm:cxn modelId="{4AB3842B-853E-BE41-9310-F4E088130B43}" type="presParOf" srcId="{FF2EB948-7DAD-FD45-87C3-F0E398AE4DD9}" destId="{6977A881-31B4-7D4A-AF9F-DA6AC5F847F2}" srcOrd="4" destOrd="0" presId="urn:microsoft.com/office/officeart/2005/8/layout/default"/>
    <dgm:cxn modelId="{813AA60B-4C92-D946-B800-08B9E502FC62}" type="presParOf" srcId="{FF2EB948-7DAD-FD45-87C3-F0E398AE4DD9}" destId="{3572628D-1B1A-9A48-8805-3DB59376AB8B}" srcOrd="5" destOrd="0" presId="urn:microsoft.com/office/officeart/2005/8/layout/default"/>
    <dgm:cxn modelId="{BE91EDB7-F422-5748-8D91-D57E242DF9E6}" type="presParOf" srcId="{FF2EB948-7DAD-FD45-87C3-F0E398AE4DD9}" destId="{FBCBF4EF-C6CE-A94C-B925-1BDDBEE01D4F}" srcOrd="6" destOrd="0" presId="urn:microsoft.com/office/officeart/2005/8/layout/default"/>
    <dgm:cxn modelId="{EC393021-85D4-B342-A391-BB1C8BDBE20A}" type="presParOf" srcId="{FF2EB948-7DAD-FD45-87C3-F0E398AE4DD9}" destId="{E1E9DCB9-8485-2349-B7A0-C870EC7FA7AA}" srcOrd="7" destOrd="0" presId="urn:microsoft.com/office/officeart/2005/8/layout/default"/>
    <dgm:cxn modelId="{78458DF9-C99C-454C-A60B-155B0FEF7CD5}" type="presParOf" srcId="{FF2EB948-7DAD-FD45-87C3-F0E398AE4DD9}" destId="{AA5D7223-6AC2-5044-B217-8AF795020CBD}" srcOrd="8" destOrd="0" presId="urn:microsoft.com/office/officeart/2005/8/layout/default"/>
    <dgm:cxn modelId="{12596F46-831F-CE44-87A2-652AF90FBB6F}" type="presParOf" srcId="{FF2EB948-7DAD-FD45-87C3-F0E398AE4DD9}" destId="{D60B80B8-A692-FA4D-9AF2-D0D6848EA1CD}" srcOrd="9" destOrd="0" presId="urn:microsoft.com/office/officeart/2005/8/layout/default"/>
    <dgm:cxn modelId="{DB7BCC85-500A-BA49-8442-6F22B40D0897}" type="presParOf" srcId="{FF2EB948-7DAD-FD45-87C3-F0E398AE4DD9}" destId="{B6DD623A-0FF4-6B4E-B89D-D8BC93CE08C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4A546-A9F9-DA40-87A9-F3E8DF6364C3}">
      <dsp:nvSpPr>
        <dsp:cNvPr id="0" name=""/>
        <dsp:cNvSpPr/>
      </dsp:nvSpPr>
      <dsp:spPr>
        <a:xfrm>
          <a:off x="3840476" y="2712"/>
          <a:ext cx="881628" cy="88162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Trans-media</a:t>
          </a:r>
        </a:p>
      </dsp:txBody>
      <dsp:txXfrm>
        <a:off x="3969587" y="131823"/>
        <a:ext cx="623406" cy="623406"/>
      </dsp:txXfrm>
    </dsp:sp>
    <dsp:sp modelId="{66919DEE-A8D1-C64B-B3F1-FE0F411C36AE}">
      <dsp:nvSpPr>
        <dsp:cNvPr id="0" name=""/>
        <dsp:cNvSpPr/>
      </dsp:nvSpPr>
      <dsp:spPr>
        <a:xfrm rot="1080000">
          <a:off x="4787186" y="497145"/>
          <a:ext cx="234013" cy="29754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788904" y="545808"/>
        <a:ext cx="163809" cy="178529"/>
      </dsp:txXfrm>
    </dsp:sp>
    <dsp:sp modelId="{BFE102D1-A072-544A-BC69-8D172A4A3987}">
      <dsp:nvSpPr>
        <dsp:cNvPr id="0" name=""/>
        <dsp:cNvSpPr/>
      </dsp:nvSpPr>
      <dsp:spPr>
        <a:xfrm>
          <a:off x="5098879" y="411592"/>
          <a:ext cx="881628" cy="88162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Social media</a:t>
          </a:r>
        </a:p>
      </dsp:txBody>
      <dsp:txXfrm>
        <a:off x="5227990" y="540703"/>
        <a:ext cx="623406" cy="623406"/>
      </dsp:txXfrm>
    </dsp:sp>
    <dsp:sp modelId="{697A1C56-A111-8845-9346-F1B0F0BCEFDE}">
      <dsp:nvSpPr>
        <dsp:cNvPr id="0" name=""/>
        <dsp:cNvSpPr/>
      </dsp:nvSpPr>
      <dsp:spPr>
        <a:xfrm rot="3240000">
          <a:off x="5807662" y="1233504"/>
          <a:ext cx="234013" cy="29754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5822132" y="1264616"/>
        <a:ext cx="163809" cy="178529"/>
      </dsp:txXfrm>
    </dsp:sp>
    <dsp:sp modelId="{9CDBC15E-3551-E849-89AA-18078D5433A3}">
      <dsp:nvSpPr>
        <dsp:cNvPr id="0" name=""/>
        <dsp:cNvSpPr/>
      </dsp:nvSpPr>
      <dsp:spPr>
        <a:xfrm>
          <a:off x="5876615" y="1482054"/>
          <a:ext cx="881628" cy="88162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Folk media</a:t>
          </a:r>
        </a:p>
      </dsp:txBody>
      <dsp:txXfrm>
        <a:off x="6005726" y="1611165"/>
        <a:ext cx="623406" cy="623406"/>
      </dsp:txXfrm>
    </dsp:sp>
    <dsp:sp modelId="{AC68B015-E3A9-A746-B438-1AACFF9DCC87}">
      <dsp:nvSpPr>
        <dsp:cNvPr id="0" name=""/>
        <dsp:cNvSpPr/>
      </dsp:nvSpPr>
      <dsp:spPr>
        <a:xfrm rot="5400000">
          <a:off x="6200422" y="2429052"/>
          <a:ext cx="234013" cy="29754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6235524" y="2453460"/>
        <a:ext cx="163809" cy="178529"/>
      </dsp:txXfrm>
    </dsp:sp>
    <dsp:sp modelId="{4CE86F03-8E52-DA4C-95D3-C077B22F4A42}">
      <dsp:nvSpPr>
        <dsp:cNvPr id="0" name=""/>
        <dsp:cNvSpPr/>
      </dsp:nvSpPr>
      <dsp:spPr>
        <a:xfrm>
          <a:off x="5794672" y="2805217"/>
          <a:ext cx="1045514" cy="88162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Radio Listeners Group</a:t>
          </a:r>
        </a:p>
      </dsp:txBody>
      <dsp:txXfrm>
        <a:off x="5947784" y="2934328"/>
        <a:ext cx="739290" cy="623406"/>
      </dsp:txXfrm>
    </dsp:sp>
    <dsp:sp modelId="{DAC211B9-918E-1F47-9831-4E5AAADCE34C}">
      <dsp:nvSpPr>
        <dsp:cNvPr id="0" name=""/>
        <dsp:cNvSpPr/>
      </dsp:nvSpPr>
      <dsp:spPr>
        <a:xfrm rot="7560000">
          <a:off x="5840364" y="3618631"/>
          <a:ext cx="196527" cy="29754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5887170" y="3654292"/>
        <a:ext cx="137569" cy="178529"/>
      </dsp:txXfrm>
    </dsp:sp>
    <dsp:sp modelId="{CD9D5C56-2DB9-044F-B0AC-84131DC69F95}">
      <dsp:nvSpPr>
        <dsp:cNvPr id="0" name=""/>
        <dsp:cNvSpPr/>
      </dsp:nvSpPr>
      <dsp:spPr>
        <a:xfrm>
          <a:off x="4896572" y="3875679"/>
          <a:ext cx="1286242" cy="881628"/>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Community </a:t>
          </a:r>
          <a:r>
            <a:rPr lang="en-US" sz="1400" kern="1200" dirty="0"/>
            <a:t>Dialogue</a:t>
          </a:r>
        </a:p>
      </dsp:txBody>
      <dsp:txXfrm>
        <a:off x="5084938" y="4004790"/>
        <a:ext cx="909510" cy="623406"/>
      </dsp:txXfrm>
    </dsp:sp>
    <dsp:sp modelId="{DFB7F433-6871-444C-B8F7-EE69D55DF86D}">
      <dsp:nvSpPr>
        <dsp:cNvPr id="0" name=""/>
        <dsp:cNvSpPr/>
      </dsp:nvSpPr>
      <dsp:spPr>
        <a:xfrm rot="9720000">
          <a:off x="4761518" y="4397202"/>
          <a:ext cx="143793" cy="29754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4803600" y="4450047"/>
        <a:ext cx="100655" cy="178529"/>
      </dsp:txXfrm>
    </dsp:sp>
    <dsp:sp modelId="{80CF4494-BF7F-B04D-A7DB-92E00A2AD4CE}">
      <dsp:nvSpPr>
        <dsp:cNvPr id="0" name=""/>
        <dsp:cNvSpPr/>
      </dsp:nvSpPr>
      <dsp:spPr>
        <a:xfrm>
          <a:off x="3840476" y="4284559"/>
          <a:ext cx="881628" cy="88162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t>Fathers Group</a:t>
          </a:r>
        </a:p>
      </dsp:txBody>
      <dsp:txXfrm>
        <a:off x="3969587" y="4413670"/>
        <a:ext cx="623406" cy="623406"/>
      </dsp:txXfrm>
    </dsp:sp>
    <dsp:sp modelId="{C37DC4DA-0748-CC49-B96D-46962EBC6744}">
      <dsp:nvSpPr>
        <dsp:cNvPr id="0" name=""/>
        <dsp:cNvSpPr/>
      </dsp:nvSpPr>
      <dsp:spPr>
        <a:xfrm rot="11880000">
          <a:off x="3622957" y="4391039"/>
          <a:ext cx="174481" cy="29754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3674020" y="4458637"/>
        <a:ext cx="122137" cy="178529"/>
      </dsp:txXfrm>
    </dsp:sp>
    <dsp:sp modelId="{540B0562-820A-354A-AA56-085E1DEB0098}">
      <dsp:nvSpPr>
        <dsp:cNvPr id="0" name=""/>
        <dsp:cNvSpPr/>
      </dsp:nvSpPr>
      <dsp:spPr>
        <a:xfrm>
          <a:off x="2452169" y="3875679"/>
          <a:ext cx="1141435" cy="88162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Courtyard Sessions</a:t>
          </a:r>
        </a:p>
      </dsp:txBody>
      <dsp:txXfrm>
        <a:off x="2619328" y="4004790"/>
        <a:ext cx="807117" cy="623406"/>
      </dsp:txXfrm>
    </dsp:sp>
    <dsp:sp modelId="{B017E196-C035-A348-9920-C7EBBC5A0872}">
      <dsp:nvSpPr>
        <dsp:cNvPr id="0" name=""/>
        <dsp:cNvSpPr/>
      </dsp:nvSpPr>
      <dsp:spPr>
        <a:xfrm rot="14040000">
          <a:off x="2519610" y="3623531"/>
          <a:ext cx="215804" cy="29754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2571007" y="3709229"/>
        <a:ext cx="151063" cy="178529"/>
      </dsp:txXfrm>
    </dsp:sp>
    <dsp:sp modelId="{ED7AAFAE-7948-BB47-804B-8FD6C389B685}">
      <dsp:nvSpPr>
        <dsp:cNvPr id="0" name=""/>
        <dsp:cNvSpPr/>
      </dsp:nvSpPr>
      <dsp:spPr>
        <a:xfrm>
          <a:off x="1804337" y="2805217"/>
          <a:ext cx="881628" cy="88162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Training of local leaders</a:t>
          </a:r>
        </a:p>
      </dsp:txBody>
      <dsp:txXfrm>
        <a:off x="1933448" y="2934328"/>
        <a:ext cx="623406" cy="623406"/>
      </dsp:txXfrm>
    </dsp:sp>
    <dsp:sp modelId="{9DB8FCC8-D3BF-A74E-B154-00514EC7F681}">
      <dsp:nvSpPr>
        <dsp:cNvPr id="0" name=""/>
        <dsp:cNvSpPr/>
      </dsp:nvSpPr>
      <dsp:spPr>
        <a:xfrm rot="16200000">
          <a:off x="2147945" y="2478536"/>
          <a:ext cx="194412" cy="29754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177107" y="2567208"/>
        <a:ext cx="136088" cy="178529"/>
      </dsp:txXfrm>
    </dsp:sp>
    <dsp:sp modelId="{033C9FF3-38D7-644C-872A-7EA2FEC03A64}">
      <dsp:nvSpPr>
        <dsp:cNvPr id="0" name=""/>
        <dsp:cNvSpPr/>
      </dsp:nvSpPr>
      <dsp:spPr>
        <a:xfrm>
          <a:off x="1706913" y="1407336"/>
          <a:ext cx="1076477" cy="103106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Systems </a:t>
          </a:r>
          <a:r>
            <a:rPr lang="en-US" sz="1400" kern="1200" dirty="0" smtClean="0"/>
            <a:t>Strengthening</a:t>
          </a:r>
          <a:endParaRPr lang="en-US" sz="1400" kern="1200" dirty="0"/>
        </a:p>
      </dsp:txBody>
      <dsp:txXfrm>
        <a:off x="1864559" y="1558332"/>
        <a:ext cx="761185" cy="729072"/>
      </dsp:txXfrm>
    </dsp:sp>
    <dsp:sp modelId="{5C597726-A15D-4446-9833-00C718D45C23}">
      <dsp:nvSpPr>
        <dsp:cNvPr id="0" name=""/>
        <dsp:cNvSpPr/>
      </dsp:nvSpPr>
      <dsp:spPr>
        <a:xfrm rot="18360000">
          <a:off x="2559805" y="1209958"/>
          <a:ext cx="190429" cy="29754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571580" y="1292577"/>
        <a:ext cx="133300" cy="178529"/>
      </dsp:txXfrm>
    </dsp:sp>
    <dsp:sp modelId="{A9F44936-D1A1-B249-A72A-5FCFDF32B417}">
      <dsp:nvSpPr>
        <dsp:cNvPr id="0" name=""/>
        <dsp:cNvSpPr/>
      </dsp:nvSpPr>
      <dsp:spPr>
        <a:xfrm>
          <a:off x="2582073" y="411592"/>
          <a:ext cx="881628" cy="881628"/>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Faith based leaders</a:t>
          </a:r>
        </a:p>
      </dsp:txBody>
      <dsp:txXfrm>
        <a:off x="2711184" y="540703"/>
        <a:ext cx="623406" cy="623406"/>
      </dsp:txXfrm>
    </dsp:sp>
    <dsp:sp modelId="{E289A965-C628-EE48-BDB2-F66038DD95DD}">
      <dsp:nvSpPr>
        <dsp:cNvPr id="0" name=""/>
        <dsp:cNvSpPr/>
      </dsp:nvSpPr>
      <dsp:spPr>
        <a:xfrm rot="20520000">
          <a:off x="3528783" y="501238"/>
          <a:ext cx="234013" cy="29754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530501" y="571595"/>
        <a:ext cx="163809" cy="178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607E8-C398-764B-B10C-331BCA24524D}">
      <dsp:nvSpPr>
        <dsp:cNvPr id="0" name=""/>
        <dsp:cNvSpPr/>
      </dsp:nvSpPr>
      <dsp:spPr>
        <a:xfrm>
          <a:off x="0" y="20243"/>
          <a:ext cx="5197226" cy="67532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GB" sz="1700" b="1" kern="1200" dirty="0" smtClean="0"/>
            <a:t>Evidence Based Theoretically Driven Strategy</a:t>
          </a:r>
          <a:endParaRPr lang="en-US" sz="1700" kern="1200" dirty="0"/>
        </a:p>
      </dsp:txBody>
      <dsp:txXfrm>
        <a:off x="32967" y="53210"/>
        <a:ext cx="5131292" cy="609393"/>
      </dsp:txXfrm>
    </dsp:sp>
    <dsp:sp modelId="{85475319-DE17-A24E-A5D5-8763E25A3D35}">
      <dsp:nvSpPr>
        <dsp:cNvPr id="0" name=""/>
        <dsp:cNvSpPr/>
      </dsp:nvSpPr>
      <dsp:spPr>
        <a:xfrm>
          <a:off x="0" y="799785"/>
          <a:ext cx="5197226" cy="67532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t>Norm Based Media Campaign</a:t>
          </a:r>
          <a:endParaRPr lang="en-US" sz="1700" b="1" kern="1200" dirty="0"/>
        </a:p>
      </dsp:txBody>
      <dsp:txXfrm>
        <a:off x="32967" y="832752"/>
        <a:ext cx="5131292" cy="609393"/>
      </dsp:txXfrm>
    </dsp:sp>
    <dsp:sp modelId="{78F83FAA-8513-DD44-88EB-5B20118F64CC}">
      <dsp:nvSpPr>
        <dsp:cNvPr id="0" name=""/>
        <dsp:cNvSpPr/>
      </dsp:nvSpPr>
      <dsp:spPr>
        <a:xfrm>
          <a:off x="0" y="1524072"/>
          <a:ext cx="5197226" cy="67532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b="1" kern="1200" dirty="0" smtClean="0"/>
            <a:t>Media campaign reach and recognition</a:t>
          </a:r>
          <a:endParaRPr lang="en-US" sz="1700" b="1" kern="1200" dirty="0"/>
        </a:p>
      </dsp:txBody>
      <dsp:txXfrm>
        <a:off x="32967" y="1557039"/>
        <a:ext cx="5131292" cy="609393"/>
      </dsp:txXfrm>
    </dsp:sp>
    <dsp:sp modelId="{5F699676-98FB-D24B-8E97-D4413F9EDD89}">
      <dsp:nvSpPr>
        <dsp:cNvPr id="0" name=""/>
        <dsp:cNvSpPr/>
      </dsp:nvSpPr>
      <dsp:spPr>
        <a:xfrm>
          <a:off x="0" y="2248360"/>
          <a:ext cx="5197226" cy="67532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dirty="0" smtClean="0"/>
            <a:t>Changes in CM and gender related knowledge, attitudes, practices and norms</a:t>
          </a:r>
          <a:endParaRPr lang="en-US" sz="1700" b="1" kern="1200" dirty="0"/>
        </a:p>
      </dsp:txBody>
      <dsp:txXfrm>
        <a:off x="32967" y="2281327"/>
        <a:ext cx="5131292" cy="609393"/>
      </dsp:txXfrm>
    </dsp:sp>
    <dsp:sp modelId="{8AB5371D-66E7-AF49-9608-451937C65488}">
      <dsp:nvSpPr>
        <dsp:cNvPr id="0" name=""/>
        <dsp:cNvSpPr/>
      </dsp:nvSpPr>
      <dsp:spPr>
        <a:xfrm>
          <a:off x="0" y="2972648"/>
          <a:ext cx="5197226" cy="67532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b="1" kern="1200" dirty="0" smtClean="0"/>
            <a:t>Leveraging social media</a:t>
          </a:r>
          <a:endParaRPr lang="en-US" sz="1700" b="1" kern="1200" dirty="0"/>
        </a:p>
      </dsp:txBody>
      <dsp:txXfrm>
        <a:off x="32967" y="3005615"/>
        <a:ext cx="5131292" cy="609393"/>
      </dsp:txXfrm>
    </dsp:sp>
    <dsp:sp modelId="{1E0E40B7-3605-A94E-B16E-A51893DE97C2}">
      <dsp:nvSpPr>
        <dsp:cNvPr id="0" name=""/>
        <dsp:cNvSpPr/>
      </dsp:nvSpPr>
      <dsp:spPr>
        <a:xfrm>
          <a:off x="0" y="3696935"/>
          <a:ext cx="5197226" cy="67532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GB" sz="1700" b="1" kern="1200" dirty="0" smtClean="0"/>
            <a:t>Partnerships and move away from </a:t>
          </a:r>
          <a:r>
            <a:rPr lang="en-GB" sz="1700" b="1" kern="1200" dirty="0" err="1" smtClean="0"/>
            <a:t>sectoral</a:t>
          </a:r>
          <a:r>
            <a:rPr lang="en-GB" sz="1700" b="1" kern="1200" dirty="0" smtClean="0"/>
            <a:t> silos</a:t>
          </a:r>
          <a:endParaRPr lang="en-US" sz="1700" b="1" kern="1200" dirty="0"/>
        </a:p>
      </dsp:txBody>
      <dsp:txXfrm>
        <a:off x="32967" y="3729902"/>
        <a:ext cx="5131292" cy="6093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5A681-9A3E-A141-916C-AF154192E294}">
      <dsp:nvSpPr>
        <dsp:cNvPr id="0" name=""/>
        <dsp:cNvSpPr/>
      </dsp:nvSpPr>
      <dsp:spPr>
        <a:xfrm>
          <a:off x="0" y="591343"/>
          <a:ext cx="2571749" cy="154305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t>Sustain the momentum</a:t>
          </a:r>
          <a:endParaRPr lang="en-US" sz="2400" kern="1200" dirty="0"/>
        </a:p>
      </dsp:txBody>
      <dsp:txXfrm>
        <a:off x="0" y="591343"/>
        <a:ext cx="2571749" cy="1543050"/>
      </dsp:txXfrm>
    </dsp:sp>
    <dsp:sp modelId="{994709CC-8115-1147-983F-5113ADA0D337}">
      <dsp:nvSpPr>
        <dsp:cNvPr id="0" name=""/>
        <dsp:cNvSpPr/>
      </dsp:nvSpPr>
      <dsp:spPr>
        <a:xfrm>
          <a:off x="2828925" y="591343"/>
          <a:ext cx="2571749" cy="154305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t>Invest in cross</a:t>
          </a:r>
          <a:r>
            <a:rPr lang="en-GB" sz="2400" b="1" kern="1200" dirty="0" smtClean="0"/>
            <a:t>-</a:t>
          </a:r>
          <a:r>
            <a:rPr lang="en-GB" sz="2400" b="1" kern="1200" dirty="0" err="1" smtClean="0"/>
            <a:t>sectoral</a:t>
          </a:r>
          <a:r>
            <a:rPr lang="en-GB" sz="2400" b="1" kern="1200" dirty="0" smtClean="0"/>
            <a:t> convergence</a:t>
          </a:r>
          <a:endParaRPr lang="en-US" sz="2400" kern="1200" dirty="0"/>
        </a:p>
      </dsp:txBody>
      <dsp:txXfrm>
        <a:off x="2828925" y="591343"/>
        <a:ext cx="2571749" cy="1543050"/>
      </dsp:txXfrm>
    </dsp:sp>
    <dsp:sp modelId="{6977A881-31B4-7D4A-AF9F-DA6AC5F847F2}">
      <dsp:nvSpPr>
        <dsp:cNvPr id="0" name=""/>
        <dsp:cNvSpPr/>
      </dsp:nvSpPr>
      <dsp:spPr>
        <a:xfrm>
          <a:off x="5657849" y="591343"/>
          <a:ext cx="2571749" cy="154305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t>Strengthen </a:t>
          </a:r>
          <a:r>
            <a:rPr lang="en-GB" sz="2400" b="1" kern="1200" dirty="0" smtClean="0"/>
            <a:t>the on-</a:t>
          </a:r>
          <a:r>
            <a:rPr lang="en-GB" sz="2400" b="1" kern="1200" dirty="0" smtClean="0"/>
            <a:t>air, on-line </a:t>
          </a:r>
          <a:r>
            <a:rPr lang="en-GB" sz="2400" b="1" kern="1200" dirty="0" smtClean="0"/>
            <a:t>and on-</a:t>
          </a:r>
          <a:r>
            <a:rPr lang="en-GB" sz="2400" b="1" kern="1200" dirty="0" smtClean="0"/>
            <a:t>ground synergy</a:t>
          </a:r>
          <a:endParaRPr lang="en-US" sz="2400" kern="1200" dirty="0"/>
        </a:p>
      </dsp:txBody>
      <dsp:txXfrm>
        <a:off x="5657849" y="591343"/>
        <a:ext cx="2571749" cy="1543050"/>
      </dsp:txXfrm>
    </dsp:sp>
    <dsp:sp modelId="{FBCBF4EF-C6CE-A94C-B925-1BDDBEE01D4F}">
      <dsp:nvSpPr>
        <dsp:cNvPr id="0" name=""/>
        <dsp:cNvSpPr/>
      </dsp:nvSpPr>
      <dsp:spPr>
        <a:xfrm>
          <a:off x="0" y="2391569"/>
          <a:ext cx="2571749" cy="154305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t>Explore innovative approaches to increase exposure</a:t>
          </a:r>
          <a:endParaRPr lang="en-US" sz="2400" kern="1200" dirty="0"/>
        </a:p>
      </dsp:txBody>
      <dsp:txXfrm>
        <a:off x="0" y="2391569"/>
        <a:ext cx="2571749" cy="1543050"/>
      </dsp:txXfrm>
    </dsp:sp>
    <dsp:sp modelId="{AA5D7223-6AC2-5044-B217-8AF795020CBD}">
      <dsp:nvSpPr>
        <dsp:cNvPr id="0" name=""/>
        <dsp:cNvSpPr/>
      </dsp:nvSpPr>
      <dsp:spPr>
        <a:xfrm>
          <a:off x="2828925" y="2391569"/>
          <a:ext cx="2571749" cy="154305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t>Generate evidence through robust M&amp;E</a:t>
          </a:r>
          <a:endParaRPr lang="en-US" sz="2400" kern="1200" dirty="0"/>
        </a:p>
      </dsp:txBody>
      <dsp:txXfrm>
        <a:off x="2828925" y="2391569"/>
        <a:ext cx="2571749" cy="1543050"/>
      </dsp:txXfrm>
    </dsp:sp>
    <dsp:sp modelId="{B6DD623A-0FF4-6B4E-B89D-D8BC93CE08CF}">
      <dsp:nvSpPr>
        <dsp:cNvPr id="0" name=""/>
        <dsp:cNvSpPr/>
      </dsp:nvSpPr>
      <dsp:spPr>
        <a:xfrm>
          <a:off x="5657849" y="2391569"/>
          <a:ext cx="2571749" cy="154305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t>Enhance </a:t>
          </a:r>
          <a:r>
            <a:rPr lang="en-GB" sz="2400" b="1" kern="1200" dirty="0" smtClean="0"/>
            <a:t>adolescent </a:t>
          </a:r>
          <a:r>
            <a:rPr lang="en-GB" sz="2400" b="1" kern="1200" dirty="0" smtClean="0"/>
            <a:t>participation and male engagement</a:t>
          </a:r>
          <a:endParaRPr lang="en-US" sz="2400" kern="1200" dirty="0"/>
        </a:p>
      </dsp:txBody>
      <dsp:txXfrm>
        <a:off x="5657849" y="2391569"/>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5FC60E-59EE-9D4F-B133-B304303D35AB}" type="datetimeFigureOut">
              <a:rPr lang="en-US" smtClean="0"/>
              <a:t>11/29/21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62B3BF-0C29-3440-BC32-2C761842666D}" type="slidenum">
              <a:rPr lang="en-US" smtClean="0"/>
              <a:t>‹#›</a:t>
            </a:fld>
            <a:endParaRPr lang="en-US"/>
          </a:p>
        </p:txBody>
      </p:sp>
    </p:spTree>
    <p:extLst>
      <p:ext uri="{BB962C8B-B14F-4D97-AF65-F5344CB8AC3E}">
        <p14:creationId xmlns:p14="http://schemas.microsoft.com/office/powerpoint/2010/main" val="36932946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2B3BF-0C29-3440-BC32-2C761842666D}" type="slidenum">
              <a:rPr lang="en-US" smtClean="0"/>
              <a:t>1</a:t>
            </a:fld>
            <a:endParaRPr lang="en-US"/>
          </a:p>
        </p:txBody>
      </p:sp>
    </p:spTree>
    <p:extLst>
      <p:ext uri="{BB962C8B-B14F-4D97-AF65-F5344CB8AC3E}">
        <p14:creationId xmlns:p14="http://schemas.microsoft.com/office/powerpoint/2010/main" val="3597132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2B3BF-0C29-3440-BC32-2C761842666D}" type="slidenum">
              <a:rPr lang="en-US" smtClean="0"/>
              <a:t>3</a:t>
            </a:fld>
            <a:endParaRPr lang="en-US"/>
          </a:p>
        </p:txBody>
      </p:sp>
    </p:spTree>
    <p:extLst>
      <p:ext uri="{BB962C8B-B14F-4D97-AF65-F5344CB8AC3E}">
        <p14:creationId xmlns:p14="http://schemas.microsoft.com/office/powerpoint/2010/main" val="1447903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 life role models and champions -</a:t>
            </a:r>
            <a:r>
              <a:rPr lang="en-US" sz="1200" dirty="0" smtClean="0"/>
              <a:t>such as a cyclist, a school principal and a youth activist</a:t>
            </a:r>
            <a:endParaRPr lang="en-US" dirty="0"/>
          </a:p>
        </p:txBody>
      </p:sp>
      <p:sp>
        <p:nvSpPr>
          <p:cNvPr id="4" name="Slide Number Placeholder 3"/>
          <p:cNvSpPr>
            <a:spLocks noGrp="1"/>
          </p:cNvSpPr>
          <p:nvPr>
            <p:ph type="sldNum" sz="quarter" idx="10"/>
          </p:nvPr>
        </p:nvSpPr>
        <p:spPr/>
        <p:txBody>
          <a:bodyPr/>
          <a:lstStyle/>
          <a:p>
            <a:fld id="{AB62B3BF-0C29-3440-BC32-2C761842666D}" type="slidenum">
              <a:rPr lang="en-US" smtClean="0"/>
              <a:t>4</a:t>
            </a:fld>
            <a:endParaRPr lang="en-US"/>
          </a:p>
        </p:txBody>
      </p:sp>
    </p:spTree>
    <p:extLst>
      <p:ext uri="{BB962C8B-B14F-4D97-AF65-F5344CB8AC3E}">
        <p14:creationId xmlns:p14="http://schemas.microsoft.com/office/powerpoint/2010/main" val="356325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findings draw on a longitudinal panel study to assess the effectiveness of the trans-media component and qualitative data gathered during field observation visits</a:t>
            </a:r>
          </a:p>
          <a:p>
            <a:r>
              <a:rPr lang="en-US" dirty="0" smtClean="0"/>
              <a:t>Research was embedded in the </a:t>
            </a:r>
            <a:r>
              <a:rPr lang="en-US" dirty="0" err="1" smtClean="0"/>
              <a:t>programme</a:t>
            </a:r>
            <a:r>
              <a:rPr lang="en-US" dirty="0" smtClean="0"/>
              <a:t> design</a:t>
            </a:r>
          </a:p>
          <a:p>
            <a:endParaRPr lang="en-US" dirty="0" smtClean="0"/>
          </a:p>
          <a:p>
            <a:r>
              <a:rPr lang="en-US" dirty="0" smtClean="0"/>
              <a:t>District-wise comparison show that </a:t>
            </a:r>
            <a:r>
              <a:rPr lang="en-US" i="1" dirty="0" err="1" smtClean="0"/>
              <a:t>Icchedana</a:t>
            </a:r>
            <a:r>
              <a:rPr lang="en-US" i="1" dirty="0" smtClean="0"/>
              <a:t> </a:t>
            </a:r>
            <a:r>
              <a:rPr lang="en-US" dirty="0" smtClean="0"/>
              <a:t>was significantly more popular in rural households in comparison to their urban counterparts</a:t>
            </a:r>
          </a:p>
          <a:p>
            <a:pPr lvl="0">
              <a:lnSpc>
                <a:spcPct val="120000"/>
              </a:lnSpc>
            </a:pPr>
            <a:endParaRPr lang="en-GB" sz="1200" dirty="0" smtClean="0"/>
          </a:p>
          <a:p>
            <a:pPr lvl="0">
              <a:lnSpc>
                <a:spcPct val="120000"/>
              </a:lnSpc>
            </a:pPr>
            <a:r>
              <a:rPr lang="en-GB" sz="1200" dirty="0" smtClean="0"/>
              <a:t>Viewership data showed low levels of exposure with half the respondents having neither heard of the show nor watched it, or recalling any outreach efforts </a:t>
            </a:r>
            <a:endParaRPr lang="en-US" sz="1200" dirty="0" smtClean="0"/>
          </a:p>
          <a:p>
            <a:pPr lvl="0">
              <a:lnSpc>
                <a:spcPct val="120000"/>
              </a:lnSpc>
            </a:pPr>
            <a:r>
              <a:rPr lang="en-GB" sz="1200" dirty="0" smtClean="0"/>
              <a:t>Levels of engagement were also low, with few people watching multiple episodes, recommending the series or recalling the content </a:t>
            </a:r>
            <a:endParaRPr lang="en-US" sz="120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role of social norms in upholding the practice of child marriage was evidenced in the fact that while respondents felt that they and their friends and family members approved of preventing child marriage, they felt the community at large were supportive of child marriage.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B62B3BF-0C29-3440-BC32-2C761842666D}" type="slidenum">
              <a:rPr lang="en-US" smtClean="0"/>
              <a:t>6</a:t>
            </a:fld>
            <a:endParaRPr lang="en-US"/>
          </a:p>
        </p:txBody>
      </p:sp>
    </p:spTree>
    <p:extLst>
      <p:ext uri="{BB962C8B-B14F-4D97-AF65-F5344CB8AC3E}">
        <p14:creationId xmlns:p14="http://schemas.microsoft.com/office/powerpoint/2010/main" val="1133757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key objective of the research was to move beyond measuring individual change and examine the effectiveness of E-E at a broader social level. The assessment included measures for social norms constructs such as descriptive norms (doing what others do), injunctive norms (doing what others think one should do) and outcome expectations (social rewards or punishments). </a:t>
            </a:r>
            <a:endParaRPr lang="en-US" dirty="0" smtClean="0"/>
          </a:p>
          <a:p>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Positive changes in attitudes around gender were noted over time and by level of exposure, though not all of these changes were statistically significant. When examined by other background variables those with higher education and wealth held significantly more positive perceptions. Adolescent girls scored a significantly higher mean score on positive attitudes towards both boys’ and girls’ education at end line compared to baseline. There was a significant increase in beliefs at end line that girls are not responsible for sexual harassment/eve-teasing (baseline mean score 9.2, end line mean score 11.6). Mobility for mothers of adolescents and adolescent girls improved significantly from baseline (14 per cent,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=589) to end line (21 per cent,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=803). Similarly, significant increases are found by level of exposure. The per cent of “medium exposure” group (23 per cent,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=253) compared to 19 per cent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=377) among the “no exposure” group were supportive of mobility for girls. </a:t>
            </a:r>
            <a:endParaRPr lang="en-US" dirty="0" smtClean="0"/>
          </a:p>
          <a:p>
            <a:r>
              <a:rPr lang="en-US" sz="1200" kern="1200" dirty="0" smtClean="0">
                <a:solidFill>
                  <a:schemeClr val="tx1"/>
                </a:solidFill>
                <a:effectLst/>
                <a:latin typeface="+mn-lt"/>
                <a:ea typeface="+mn-ea"/>
                <a:cs typeface="+mn-cs"/>
              </a:rPr>
              <a:t>These changes were also reflected in the qualitative data. Listening to a group of fathers and grandfathers share their aspirations for their daughters showcased how men were beginning to envision the future of girls beyond marriage and household roles, seeing them as having equal rights and opportunities as their male siblings. Many men wanted their daughters to become teachers or doctors; but one father stood up and proudly declared that he would support his daughter to become not just a teacher, but a female religious teacher (</a:t>
            </a:r>
            <a:r>
              <a:rPr lang="en-US" sz="1200" i="1" kern="1200" dirty="0" err="1" smtClean="0">
                <a:solidFill>
                  <a:schemeClr val="tx1"/>
                </a:solidFill>
                <a:effectLst/>
                <a:latin typeface="+mn-lt"/>
                <a:ea typeface="+mn-ea"/>
                <a:cs typeface="+mn-cs"/>
              </a:rPr>
              <a:t>maulana</a:t>
            </a:r>
            <a:r>
              <a:rPr lang="en-US" sz="1200" kern="1200" dirty="0" smtClean="0">
                <a:solidFill>
                  <a:schemeClr val="tx1"/>
                </a:solidFill>
                <a:effectLst/>
                <a:latin typeface="+mn-lt"/>
                <a:ea typeface="+mn-ea"/>
                <a:cs typeface="+mn-cs"/>
              </a:rPr>
              <a:t>), a respected role normally restricted to men. </a:t>
            </a:r>
            <a:endParaRPr lang="en-US" dirty="0" smtClean="0"/>
          </a:p>
          <a:p>
            <a:endParaRPr lang="en-US" dirty="0"/>
          </a:p>
        </p:txBody>
      </p:sp>
      <p:sp>
        <p:nvSpPr>
          <p:cNvPr id="4" name="Slide Number Placeholder 3"/>
          <p:cNvSpPr>
            <a:spLocks noGrp="1"/>
          </p:cNvSpPr>
          <p:nvPr>
            <p:ph type="sldNum" sz="quarter" idx="10"/>
          </p:nvPr>
        </p:nvSpPr>
        <p:spPr/>
        <p:txBody>
          <a:bodyPr/>
          <a:lstStyle/>
          <a:p>
            <a:fld id="{AB62B3BF-0C29-3440-BC32-2C761842666D}" type="slidenum">
              <a:rPr lang="en-US" smtClean="0"/>
              <a:t>7</a:t>
            </a:fld>
            <a:endParaRPr lang="en-US"/>
          </a:p>
        </p:txBody>
      </p:sp>
    </p:spTree>
    <p:extLst>
      <p:ext uri="{BB962C8B-B14F-4D97-AF65-F5344CB8AC3E}">
        <p14:creationId xmlns:p14="http://schemas.microsoft.com/office/powerpoint/2010/main" val="418744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campaign is innovative and it is the first time an evidence and social norms theory-based effort has been executed in such a strategic manner in Bangladesh. Such large-scale digital and mass media engagement is a meaningful milestone for social change efforts.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r>
              <a:rPr lang="en-US" dirty="0" smtClean="0"/>
              <a:t>Focused on ending child marriage using a transformative approach</a:t>
            </a:r>
          </a:p>
          <a:p>
            <a:endParaRPr lang="en-US" dirty="0" smtClean="0"/>
          </a:p>
          <a:p>
            <a:r>
              <a:rPr lang="en-US" dirty="0" smtClean="0"/>
              <a:t>Addressed attitudes about how girls are valued</a:t>
            </a:r>
          </a:p>
          <a:p>
            <a:endParaRPr lang="en-US" dirty="0"/>
          </a:p>
        </p:txBody>
      </p:sp>
      <p:sp>
        <p:nvSpPr>
          <p:cNvPr id="4" name="Slide Number Placeholder 3"/>
          <p:cNvSpPr>
            <a:spLocks noGrp="1"/>
          </p:cNvSpPr>
          <p:nvPr>
            <p:ph type="sldNum" sz="quarter" idx="10"/>
          </p:nvPr>
        </p:nvSpPr>
        <p:spPr/>
        <p:txBody>
          <a:bodyPr/>
          <a:lstStyle/>
          <a:p>
            <a:fld id="{AB62B3BF-0C29-3440-BC32-2C761842666D}" type="slidenum">
              <a:rPr lang="en-US" smtClean="0"/>
              <a:t>8</a:t>
            </a:fld>
            <a:endParaRPr lang="en-US"/>
          </a:p>
        </p:txBody>
      </p:sp>
    </p:spTree>
    <p:extLst>
      <p:ext uri="{BB962C8B-B14F-4D97-AF65-F5344CB8AC3E}">
        <p14:creationId xmlns:p14="http://schemas.microsoft.com/office/powerpoint/2010/main" val="3821414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err="1" smtClean="0"/>
              <a:t>Icchedana</a:t>
            </a:r>
            <a:r>
              <a:rPr lang="en-US" dirty="0" smtClean="0"/>
              <a:t>, built national capacity in designing, implementing and assessing theory-driven and evidence-informed trans-media SBCC programs, and provides a model for other developing contexts.</a:t>
            </a:r>
          </a:p>
          <a:p>
            <a:endParaRPr lang="en-US" dirty="0" smtClean="0"/>
          </a:p>
          <a:p>
            <a:r>
              <a:rPr lang="en-US" dirty="0" smtClean="0"/>
              <a:t>Ongoing collaboration with partners strengthened ownership and required advocacy, engagement and commitment. </a:t>
            </a:r>
            <a:endParaRPr lang="en-US" dirty="0"/>
          </a:p>
        </p:txBody>
      </p:sp>
      <p:sp>
        <p:nvSpPr>
          <p:cNvPr id="4" name="Slide Number Placeholder 3"/>
          <p:cNvSpPr>
            <a:spLocks noGrp="1"/>
          </p:cNvSpPr>
          <p:nvPr>
            <p:ph type="sldNum" sz="quarter" idx="10"/>
          </p:nvPr>
        </p:nvSpPr>
        <p:spPr/>
        <p:txBody>
          <a:bodyPr/>
          <a:lstStyle/>
          <a:p>
            <a:fld id="{AB62B3BF-0C29-3440-BC32-2C761842666D}" type="slidenum">
              <a:rPr lang="en-US" smtClean="0"/>
              <a:t>10</a:t>
            </a:fld>
            <a:endParaRPr lang="en-US"/>
          </a:p>
        </p:txBody>
      </p:sp>
    </p:spTree>
    <p:extLst>
      <p:ext uri="{BB962C8B-B14F-4D97-AF65-F5344CB8AC3E}">
        <p14:creationId xmlns:p14="http://schemas.microsoft.com/office/powerpoint/2010/main" val="83514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50000"/>
              </a:lnSpc>
              <a:spcBef>
                <a:spcPts val="0"/>
              </a:spcBef>
              <a:spcAft>
                <a:spcPts val="0"/>
              </a:spcAft>
              <a:buClrTx/>
              <a:buSzTx/>
              <a:buFont typeface="Arial"/>
              <a:buChar char="•"/>
              <a:tabLst/>
              <a:defRPr/>
            </a:pPr>
            <a:endParaRPr lang="en-GB" sz="1200" b="1" kern="1200" dirty="0" smtClean="0">
              <a:solidFill>
                <a:schemeClr val="tx1"/>
              </a:solidFill>
              <a:effectLst/>
              <a:latin typeface="+mn-lt"/>
              <a:ea typeface="+mn-ea"/>
              <a:cs typeface="+mn-cs"/>
            </a:endParaRPr>
          </a:p>
          <a:p>
            <a:pPr marL="171450" marR="0" indent="-171450" algn="l" defTabSz="457200" rtl="0" eaLnBrk="1" fontAlgn="auto" latinLnBrk="0" hangingPunct="1">
              <a:lnSpc>
                <a:spcPct val="150000"/>
              </a:lnSpc>
              <a:spcBef>
                <a:spcPts val="0"/>
              </a:spcBef>
              <a:spcAft>
                <a:spcPts val="0"/>
              </a:spcAft>
              <a:buClrTx/>
              <a:buSzTx/>
              <a:buFont typeface="Arial"/>
              <a:buChar char="•"/>
              <a:tabLst/>
              <a:defRPr/>
            </a:pPr>
            <a:r>
              <a:rPr lang="en-GB" sz="1200" b="0" kern="1200" dirty="0" smtClean="0">
                <a:solidFill>
                  <a:schemeClr val="tx1"/>
                </a:solidFill>
                <a:effectLst/>
                <a:latin typeface="+mn-lt"/>
                <a:ea typeface="+mn-ea"/>
                <a:cs typeface="+mn-cs"/>
              </a:rPr>
              <a:t>Continue the delivery of a harmonized ECM package of interventions will further the gains achieved in Phase 1</a:t>
            </a:r>
            <a:r>
              <a:rPr lang="en-GB" sz="1200" b="0" kern="1200" baseline="0" dirty="0" smtClean="0">
                <a:solidFill>
                  <a:schemeClr val="tx1"/>
                </a:solidFill>
                <a:effectLst/>
                <a:latin typeface="+mn-lt"/>
                <a:ea typeface="+mn-ea"/>
                <a:cs typeface="+mn-cs"/>
              </a:rPr>
              <a:t> and sustain the momentum. Social change occurs over time and sustained engagement.</a:t>
            </a: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50000"/>
              </a:lnSpc>
              <a:spcBef>
                <a:spcPts val="0"/>
              </a:spcBef>
              <a:spcAft>
                <a:spcPts val="0"/>
              </a:spcAft>
              <a:buClrTx/>
              <a:buSzTx/>
              <a:buFont typeface="Arial"/>
              <a:buNone/>
              <a:tabLst/>
              <a:defRPr/>
            </a:pPr>
            <a:endParaRPr lang="en-US" sz="1200" b="0" kern="1200" dirty="0" smtClean="0">
              <a:solidFill>
                <a:schemeClr val="tx1"/>
              </a:solidFill>
              <a:effectLst/>
              <a:latin typeface="+mn-lt"/>
              <a:ea typeface="+mn-ea"/>
              <a:cs typeface="+mn-cs"/>
            </a:endParaRPr>
          </a:p>
          <a:p>
            <a:pPr marL="171450" indent="-171450">
              <a:lnSpc>
                <a:spcPct val="150000"/>
              </a:lnSpc>
              <a:buFont typeface="Arial"/>
              <a:buChar char="•"/>
            </a:pPr>
            <a:r>
              <a:rPr lang="en-GB" sz="1200" b="0" kern="1200" dirty="0" smtClean="0">
                <a:solidFill>
                  <a:schemeClr val="tx1"/>
                </a:solidFill>
                <a:effectLst/>
                <a:latin typeface="+mn-lt"/>
                <a:ea typeface="+mn-ea"/>
                <a:cs typeface="+mn-cs"/>
              </a:rPr>
              <a:t>Child marriage is a cross </a:t>
            </a:r>
            <a:r>
              <a:rPr lang="en-GB" sz="1200" b="0" kern="1200" dirty="0" err="1" smtClean="0">
                <a:solidFill>
                  <a:schemeClr val="tx1"/>
                </a:solidFill>
                <a:effectLst/>
                <a:latin typeface="+mn-lt"/>
                <a:ea typeface="+mn-ea"/>
                <a:cs typeface="+mn-cs"/>
              </a:rPr>
              <a:t>sectoral</a:t>
            </a:r>
            <a:r>
              <a:rPr lang="en-GB" sz="1200" b="0" kern="1200" dirty="0" smtClean="0">
                <a:solidFill>
                  <a:schemeClr val="tx1"/>
                </a:solidFill>
                <a:effectLst/>
                <a:latin typeface="+mn-lt"/>
                <a:ea typeface="+mn-ea"/>
                <a:cs typeface="+mn-cs"/>
              </a:rPr>
              <a:t> issue and investing in multi-</a:t>
            </a:r>
            <a:r>
              <a:rPr lang="en-GB" sz="1200" b="0" kern="1200" dirty="0" err="1" smtClean="0">
                <a:solidFill>
                  <a:schemeClr val="tx1"/>
                </a:solidFill>
                <a:effectLst/>
                <a:latin typeface="+mn-lt"/>
                <a:ea typeface="+mn-ea"/>
                <a:cs typeface="+mn-cs"/>
              </a:rPr>
              <a:t>sectoral</a:t>
            </a:r>
            <a:r>
              <a:rPr lang="en-GB" sz="1200" b="0" kern="1200" dirty="0" smtClean="0">
                <a:solidFill>
                  <a:schemeClr val="tx1"/>
                </a:solidFill>
                <a:effectLst/>
                <a:latin typeface="+mn-lt"/>
                <a:ea typeface="+mn-ea"/>
                <a:cs typeface="+mn-cs"/>
              </a:rPr>
              <a:t> partnerships</a:t>
            </a:r>
            <a:r>
              <a:rPr lang="en-GB" sz="1200" b="0" kern="1200" baseline="0" dirty="0" smtClean="0">
                <a:solidFill>
                  <a:schemeClr val="tx1"/>
                </a:solidFill>
                <a:effectLst/>
                <a:latin typeface="+mn-lt"/>
                <a:ea typeface="+mn-ea"/>
                <a:cs typeface="+mn-cs"/>
              </a:rPr>
              <a:t> is key. </a:t>
            </a:r>
            <a:r>
              <a:rPr lang="en-GB" sz="1200" b="0" kern="1200" dirty="0" smtClean="0">
                <a:solidFill>
                  <a:schemeClr val="tx1"/>
                </a:solidFill>
                <a:effectLst/>
                <a:latin typeface="+mn-lt"/>
                <a:ea typeface="+mn-ea"/>
                <a:cs typeface="+mn-cs"/>
              </a:rPr>
              <a:t>The drama should continue to emphasize broad constructs of gender equality and empowerment such as agency, voice, decision-making skills, confidence and consent</a:t>
            </a:r>
            <a:r>
              <a:rPr lang="en-GB" sz="1200" b="0" kern="1200" baseline="0" dirty="0" smtClean="0">
                <a:solidFill>
                  <a:schemeClr val="tx1"/>
                </a:solidFill>
                <a:effectLst/>
                <a:latin typeface="+mn-lt"/>
                <a:ea typeface="+mn-ea"/>
                <a:cs typeface="+mn-cs"/>
              </a:rPr>
              <a:t> while addressing specific </a:t>
            </a:r>
            <a:r>
              <a:rPr lang="en-GB" sz="1200" b="0" kern="1200" baseline="0" dirty="0" err="1" smtClean="0">
                <a:solidFill>
                  <a:schemeClr val="tx1"/>
                </a:solidFill>
                <a:effectLst/>
                <a:latin typeface="+mn-lt"/>
                <a:ea typeface="+mn-ea"/>
                <a:cs typeface="+mn-cs"/>
              </a:rPr>
              <a:t>sectoral</a:t>
            </a:r>
            <a:r>
              <a:rPr lang="en-GB" sz="1200" b="0" kern="1200" baseline="0" dirty="0" smtClean="0">
                <a:solidFill>
                  <a:schemeClr val="tx1"/>
                </a:solidFill>
                <a:effectLst/>
                <a:latin typeface="+mn-lt"/>
                <a:ea typeface="+mn-ea"/>
                <a:cs typeface="+mn-cs"/>
              </a:rPr>
              <a:t> issues such as sexual and reproductive health, education, </a:t>
            </a:r>
            <a:r>
              <a:rPr lang="en-GB" sz="1200" b="0" kern="1200" baseline="0" dirty="0" err="1" smtClean="0">
                <a:solidFill>
                  <a:schemeClr val="tx1"/>
                </a:solidFill>
                <a:effectLst/>
                <a:latin typeface="+mn-lt"/>
                <a:ea typeface="+mn-ea"/>
                <a:cs typeface="+mn-cs"/>
              </a:rPr>
              <a:t>livlihood</a:t>
            </a:r>
            <a:r>
              <a:rPr lang="en-GB" sz="1200" b="0" kern="1200" baseline="0" dirty="0" smtClean="0">
                <a:solidFill>
                  <a:schemeClr val="tx1"/>
                </a:solidFill>
                <a:effectLst/>
                <a:latin typeface="+mn-lt"/>
                <a:ea typeface="+mn-ea"/>
                <a:cs typeface="+mn-cs"/>
              </a:rPr>
              <a:t> and </a:t>
            </a:r>
            <a:r>
              <a:rPr lang="en-GB" sz="1200" b="0" kern="1200" baseline="0" dirty="0" err="1" smtClean="0">
                <a:solidFill>
                  <a:schemeClr val="tx1"/>
                </a:solidFill>
                <a:effectLst/>
                <a:latin typeface="+mn-lt"/>
                <a:ea typeface="+mn-ea"/>
                <a:cs typeface="+mn-cs"/>
              </a:rPr>
              <a:t>lifeskills</a:t>
            </a:r>
            <a:r>
              <a:rPr lang="en-GB" sz="1200" b="0" kern="1200" baseline="0" dirty="0" smtClean="0">
                <a:solidFill>
                  <a:schemeClr val="tx1"/>
                </a:solidFill>
                <a:effectLst/>
                <a:latin typeface="+mn-lt"/>
                <a:ea typeface="+mn-ea"/>
                <a:cs typeface="+mn-cs"/>
              </a:rPr>
              <a:t>.</a:t>
            </a:r>
            <a:endParaRPr lang="en-GB" sz="1200" b="0" kern="1200" dirty="0" smtClean="0">
              <a:solidFill>
                <a:schemeClr val="tx1"/>
              </a:solidFill>
              <a:effectLst/>
              <a:latin typeface="+mn-lt"/>
              <a:ea typeface="+mn-ea"/>
              <a:cs typeface="+mn-cs"/>
            </a:endParaRPr>
          </a:p>
          <a:p>
            <a:pPr marL="171450" indent="-171450">
              <a:lnSpc>
                <a:spcPct val="150000"/>
              </a:lnSpc>
              <a:buFont typeface="Arial"/>
              <a:buChar char="•"/>
            </a:pPr>
            <a:endParaRPr lang="en-GB" sz="1200" b="0" kern="1200" dirty="0" smtClean="0">
              <a:solidFill>
                <a:schemeClr val="tx1"/>
              </a:solidFill>
              <a:effectLst/>
              <a:latin typeface="+mn-lt"/>
              <a:ea typeface="+mn-ea"/>
              <a:cs typeface="+mn-cs"/>
            </a:endParaRPr>
          </a:p>
          <a:p>
            <a:pPr marL="171450" indent="-171450">
              <a:lnSpc>
                <a:spcPct val="150000"/>
              </a:lnSpc>
              <a:buFont typeface="Arial"/>
              <a:buChar char="•"/>
            </a:pPr>
            <a:r>
              <a:rPr lang="en-GB" sz="1200" b="0" kern="1200" dirty="0" smtClean="0">
                <a:solidFill>
                  <a:schemeClr val="tx1"/>
                </a:solidFill>
                <a:effectLst/>
                <a:latin typeface="+mn-lt"/>
                <a:ea typeface="+mn-ea"/>
                <a:cs typeface="+mn-cs"/>
              </a:rPr>
              <a:t>The comprehensive</a:t>
            </a:r>
            <a:r>
              <a:rPr lang="en-GB" sz="1200" b="0" kern="1200" baseline="0" dirty="0" smtClean="0">
                <a:solidFill>
                  <a:schemeClr val="tx1"/>
                </a:solidFill>
                <a:effectLst/>
                <a:latin typeface="+mn-lt"/>
                <a:ea typeface="+mn-ea"/>
                <a:cs typeface="+mn-cs"/>
              </a:rPr>
              <a:t> approach and synergy between the media, community engagement and digital component is </a:t>
            </a:r>
            <a:r>
              <a:rPr lang="en-GB" sz="1200" b="0" kern="1200" baseline="0" dirty="0" err="1" smtClean="0">
                <a:solidFill>
                  <a:schemeClr val="tx1"/>
                </a:solidFill>
                <a:effectLst/>
                <a:latin typeface="+mn-lt"/>
                <a:ea typeface="+mn-ea"/>
                <a:cs typeface="+mn-cs"/>
              </a:rPr>
              <a:t>important.The</a:t>
            </a:r>
            <a:r>
              <a:rPr lang="en-GB" sz="1200" b="0" kern="1200" baseline="0" dirty="0" smtClean="0">
                <a:solidFill>
                  <a:schemeClr val="tx1"/>
                </a:solidFill>
                <a:effectLst/>
                <a:latin typeface="+mn-lt"/>
                <a:ea typeface="+mn-ea"/>
                <a:cs typeface="+mn-cs"/>
              </a:rPr>
              <a:t> whole is greater than the sum of its parts. </a:t>
            </a:r>
            <a:r>
              <a:rPr lang="en-GB" sz="1200" b="0" kern="1200" dirty="0" smtClean="0">
                <a:solidFill>
                  <a:schemeClr val="tx1"/>
                </a:solidFill>
                <a:effectLst/>
                <a:latin typeface="+mn-lt"/>
                <a:ea typeface="+mn-ea"/>
                <a:cs typeface="+mn-cs"/>
              </a:rPr>
              <a:t>In </a:t>
            </a:r>
            <a:r>
              <a:rPr lang="en-GB" sz="1200" b="0" kern="1200" dirty="0" smtClean="0">
                <a:solidFill>
                  <a:schemeClr val="tx1"/>
                </a:solidFill>
                <a:effectLst/>
                <a:latin typeface="+mn-lt"/>
                <a:ea typeface="+mn-ea"/>
                <a:cs typeface="+mn-cs"/>
              </a:rPr>
              <a:t>the next phase it will be </a:t>
            </a:r>
            <a:r>
              <a:rPr lang="en-GB" sz="1200" b="0" kern="1200" dirty="0" smtClean="0">
                <a:solidFill>
                  <a:schemeClr val="tx1"/>
                </a:solidFill>
                <a:effectLst/>
                <a:latin typeface="+mn-lt"/>
                <a:ea typeface="+mn-ea"/>
                <a:cs typeface="+mn-cs"/>
              </a:rPr>
              <a:t>worthwhile strengthen the synergy and  </a:t>
            </a:r>
            <a:r>
              <a:rPr lang="en-GB" sz="1200" b="0" kern="1200" dirty="0" smtClean="0">
                <a:solidFill>
                  <a:schemeClr val="tx1"/>
                </a:solidFill>
                <a:effectLst/>
                <a:latin typeface="+mn-lt"/>
                <a:ea typeface="+mn-ea"/>
                <a:cs typeface="+mn-cs"/>
              </a:rPr>
              <a:t>to explore opportunities </a:t>
            </a:r>
            <a:r>
              <a:rPr lang="en-GB" sz="1200" b="0" kern="1200" dirty="0" smtClean="0">
                <a:solidFill>
                  <a:schemeClr val="tx1"/>
                </a:solidFill>
                <a:effectLst/>
                <a:latin typeface="+mn-lt"/>
                <a:ea typeface="+mn-ea"/>
                <a:cs typeface="+mn-cs"/>
              </a:rPr>
              <a:t>such</a:t>
            </a:r>
            <a:r>
              <a:rPr lang="en-GB" sz="1200" b="0" kern="1200" baseline="0" dirty="0" smtClean="0">
                <a:solidFill>
                  <a:schemeClr val="tx1"/>
                </a:solidFill>
                <a:effectLst/>
                <a:latin typeface="+mn-lt"/>
                <a:ea typeface="+mn-ea"/>
                <a:cs typeface="+mn-cs"/>
              </a:rPr>
              <a:t> as</a:t>
            </a:r>
            <a:r>
              <a:rPr lang="en-GB" sz="1200" b="0" kern="1200" dirty="0" smtClean="0">
                <a:solidFill>
                  <a:schemeClr val="tx1"/>
                </a:solidFill>
                <a:effectLst/>
                <a:latin typeface="+mn-lt"/>
                <a:ea typeface="+mn-ea"/>
                <a:cs typeface="+mn-cs"/>
              </a:rPr>
              <a:t> including </a:t>
            </a:r>
            <a:r>
              <a:rPr lang="en-GB" sz="1200" b="0" kern="1200" dirty="0" smtClean="0">
                <a:solidFill>
                  <a:schemeClr val="tx1"/>
                </a:solidFill>
                <a:effectLst/>
                <a:latin typeface="+mn-lt"/>
                <a:ea typeface="+mn-ea"/>
                <a:cs typeface="+mn-cs"/>
              </a:rPr>
              <a:t>an </a:t>
            </a:r>
            <a:r>
              <a:rPr lang="en-GB" sz="1200" b="0" i="1" kern="1200" dirty="0" err="1" smtClean="0">
                <a:solidFill>
                  <a:schemeClr val="tx1"/>
                </a:solidFill>
                <a:effectLst/>
                <a:latin typeface="+mn-lt"/>
                <a:ea typeface="+mn-ea"/>
                <a:cs typeface="+mn-cs"/>
              </a:rPr>
              <a:t>Icchedana</a:t>
            </a:r>
            <a:r>
              <a:rPr lang="en-GB" sz="1200" b="0" kern="1200" dirty="0" smtClean="0">
                <a:solidFill>
                  <a:schemeClr val="tx1"/>
                </a:solidFill>
                <a:effectLst/>
                <a:latin typeface="+mn-lt"/>
                <a:ea typeface="+mn-ea"/>
                <a:cs typeface="+mn-cs"/>
              </a:rPr>
              <a:t> viewers’ group within the existing adolescent club structure. </a:t>
            </a:r>
            <a:endParaRPr lang="en-GB" sz="1200" b="0" kern="1200" dirty="0" smtClean="0">
              <a:solidFill>
                <a:schemeClr val="tx1"/>
              </a:solidFill>
              <a:effectLst/>
              <a:latin typeface="+mn-lt"/>
              <a:ea typeface="+mn-ea"/>
              <a:cs typeface="+mn-cs"/>
            </a:endParaRPr>
          </a:p>
          <a:p>
            <a:pPr marL="0" indent="0">
              <a:lnSpc>
                <a:spcPct val="150000"/>
              </a:lnSpc>
              <a:buFont typeface="Arial"/>
              <a:buNone/>
            </a:pPr>
            <a:endParaRPr lang="en-GB" sz="1200" b="0" kern="1200" dirty="0" smtClean="0">
              <a:solidFill>
                <a:schemeClr val="tx1"/>
              </a:solidFill>
              <a:effectLst/>
              <a:latin typeface="+mn-lt"/>
              <a:ea typeface="+mn-ea"/>
              <a:cs typeface="+mn-cs"/>
            </a:endParaRPr>
          </a:p>
          <a:p>
            <a:pPr marL="171450" marR="0" indent="-171450" algn="l" defTabSz="457200" rtl="0" eaLnBrk="1" fontAlgn="auto" latinLnBrk="0" hangingPunct="1">
              <a:lnSpc>
                <a:spcPct val="150000"/>
              </a:lnSpc>
              <a:spcBef>
                <a:spcPts val="0"/>
              </a:spcBef>
              <a:spcAft>
                <a:spcPts val="0"/>
              </a:spcAft>
              <a:buClrTx/>
              <a:buSzTx/>
              <a:buFont typeface="Arial"/>
              <a:buChar char="•"/>
              <a:tabLst/>
              <a:defRPr/>
            </a:pPr>
            <a:r>
              <a:rPr lang="en-GB" sz="1200" b="0" kern="1200" dirty="0" smtClean="0">
                <a:solidFill>
                  <a:schemeClr val="tx1"/>
                </a:solidFill>
                <a:effectLst/>
                <a:latin typeface="+mn-lt"/>
                <a:ea typeface="+mn-ea"/>
                <a:cs typeface="+mn-cs"/>
              </a:rPr>
              <a:t>The media environment</a:t>
            </a:r>
            <a:r>
              <a:rPr lang="en-GB" sz="1200" b="0" kern="1200" baseline="0" dirty="0" smtClean="0">
                <a:solidFill>
                  <a:schemeClr val="tx1"/>
                </a:solidFill>
                <a:effectLst/>
                <a:latin typeface="+mn-lt"/>
                <a:ea typeface="+mn-ea"/>
                <a:cs typeface="+mn-cs"/>
              </a:rPr>
              <a:t> is rapidly changing and highly saturated. </a:t>
            </a:r>
            <a:r>
              <a:rPr lang="en-GB" sz="1200" b="0" kern="1200" dirty="0" smtClean="0">
                <a:solidFill>
                  <a:schemeClr val="tx1"/>
                </a:solidFill>
                <a:effectLst/>
                <a:latin typeface="+mn-lt"/>
                <a:ea typeface="+mn-ea"/>
                <a:cs typeface="+mn-cs"/>
              </a:rPr>
              <a:t>The </a:t>
            </a:r>
            <a:r>
              <a:rPr lang="en-GB" sz="1200" b="0" kern="1200" dirty="0" smtClean="0">
                <a:solidFill>
                  <a:schemeClr val="tx1"/>
                </a:solidFill>
                <a:effectLst/>
                <a:latin typeface="+mn-lt"/>
                <a:ea typeface="+mn-ea"/>
                <a:cs typeface="+mn-cs"/>
              </a:rPr>
              <a:t>creative and programme design needs to consider ways to include more interaction and a live component. This will contribute to higher levels of engagement to the series. </a:t>
            </a:r>
            <a:r>
              <a:rPr lang="en-GB" sz="1200" b="0" kern="1200" dirty="0" smtClean="0">
                <a:solidFill>
                  <a:schemeClr val="tx1"/>
                </a:solidFill>
                <a:effectLst/>
                <a:latin typeface="+mn-lt"/>
                <a:ea typeface="+mn-ea"/>
                <a:cs typeface="+mn-cs"/>
              </a:rPr>
              <a:t>Explore new media</a:t>
            </a:r>
            <a:r>
              <a:rPr lang="en-GB" sz="1200" b="0" kern="1200" baseline="0" dirty="0" smtClean="0">
                <a:solidFill>
                  <a:schemeClr val="tx1"/>
                </a:solidFill>
                <a:effectLst/>
                <a:latin typeface="+mn-lt"/>
                <a:ea typeface="+mn-ea"/>
                <a:cs typeface="+mn-cs"/>
              </a:rPr>
              <a:t> and innovative ways to enhance reach</a:t>
            </a:r>
            <a:endParaRPr lang="en-US" sz="1200" b="0" kern="1200" dirty="0" smtClean="0">
              <a:solidFill>
                <a:schemeClr val="tx1"/>
              </a:solidFill>
              <a:effectLst/>
              <a:latin typeface="+mn-lt"/>
              <a:ea typeface="+mn-ea"/>
              <a:cs typeface="+mn-cs"/>
            </a:endParaRPr>
          </a:p>
          <a:p>
            <a:pPr marL="0" indent="0">
              <a:buFont typeface="Arial"/>
              <a:buNone/>
            </a:pPr>
            <a:endParaRPr lang="en-US" sz="1200" b="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GB" sz="1200" b="0" kern="1200" dirty="0" smtClean="0">
                <a:solidFill>
                  <a:schemeClr val="tx1"/>
                </a:solidFill>
                <a:effectLst/>
                <a:latin typeface="+mn-lt"/>
                <a:ea typeface="+mn-ea"/>
                <a:cs typeface="+mn-cs"/>
              </a:rPr>
              <a:t>Continue</a:t>
            </a:r>
            <a:r>
              <a:rPr lang="en-GB" sz="1200" b="0" kern="1200" baseline="0" dirty="0" smtClean="0">
                <a:solidFill>
                  <a:schemeClr val="tx1"/>
                </a:solidFill>
                <a:effectLst/>
                <a:latin typeface="+mn-lt"/>
                <a:ea typeface="+mn-ea"/>
                <a:cs typeface="+mn-cs"/>
              </a:rPr>
              <a:t> to generate evidence and learn from doing. Investing in robust M&amp;E so you know what is working well and what needs to be improved. </a:t>
            </a:r>
            <a:r>
              <a:rPr lang="en-GB" sz="1200" b="0" kern="1200" dirty="0" smtClean="0">
                <a:solidFill>
                  <a:schemeClr val="tx1"/>
                </a:solidFill>
                <a:effectLst/>
                <a:latin typeface="+mn-lt"/>
                <a:ea typeface="+mn-ea"/>
                <a:cs typeface="+mn-cs"/>
              </a:rPr>
              <a:t>Documenting the experience and sharing lessons learned will be critical to improving and adapting in the next phase and informing child marriage efforts in other contexts.</a:t>
            </a:r>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pPr marL="171450" indent="-171450">
              <a:buFont typeface="Arial"/>
              <a:buChar char="•"/>
            </a:pPr>
            <a:r>
              <a:rPr lang="en-GB" sz="1200" b="0" kern="1200" dirty="0" smtClean="0">
                <a:solidFill>
                  <a:schemeClr val="tx1"/>
                </a:solidFill>
                <a:effectLst/>
                <a:latin typeface="+mn-lt"/>
                <a:ea typeface="+mn-ea"/>
                <a:cs typeface="+mn-cs"/>
              </a:rPr>
              <a:t>As an adolescent </a:t>
            </a:r>
            <a:r>
              <a:rPr lang="en-GB" sz="1200" b="0" kern="1200" dirty="0" err="1" smtClean="0">
                <a:solidFill>
                  <a:schemeClr val="tx1"/>
                </a:solidFill>
                <a:effectLst/>
                <a:latin typeface="+mn-lt"/>
                <a:ea typeface="+mn-ea"/>
                <a:cs typeface="+mn-cs"/>
              </a:rPr>
              <a:t>centered</a:t>
            </a:r>
            <a:r>
              <a:rPr lang="en-GB" sz="1200" b="0" kern="1200" dirty="0" smtClean="0">
                <a:solidFill>
                  <a:schemeClr val="tx1"/>
                </a:solidFill>
                <a:effectLst/>
                <a:latin typeface="+mn-lt"/>
                <a:ea typeface="+mn-ea"/>
                <a:cs typeface="+mn-cs"/>
              </a:rPr>
              <a:t> effort, the overall programme must bolster adolescent engagement and participation across initiatives and different stages of programming. </a:t>
            </a:r>
            <a:endParaRPr lang="en-US"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GB" sz="1200" b="0" kern="1200" dirty="0" smtClean="0">
                <a:solidFill>
                  <a:schemeClr val="tx1"/>
                </a:solidFill>
                <a:effectLst/>
                <a:latin typeface="+mn-lt"/>
                <a:ea typeface="+mn-ea"/>
                <a:cs typeface="+mn-cs"/>
              </a:rPr>
              <a:t>Engaging boys through additional school based efforts and involving a larger number of boys in adolescent clubs will be beneficial in helping them understand that gender transformation and a shift in existing power structures results when men, women, boys and girls work together.</a:t>
            </a:r>
            <a:endParaRPr lang="en-US"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 </a:t>
            </a:r>
            <a:endParaRPr lang="en-US" sz="1200" b="0" kern="1200" dirty="0" smtClean="0">
              <a:solidFill>
                <a:schemeClr val="tx1"/>
              </a:solidFill>
              <a:effectLst/>
              <a:latin typeface="+mn-lt"/>
              <a:ea typeface="+mn-ea"/>
              <a:cs typeface="+mn-cs"/>
            </a:endParaRPr>
          </a:p>
          <a:p>
            <a:pPr marL="0" indent="0">
              <a:buFont typeface="Arial"/>
              <a:buNone/>
            </a:pPr>
            <a:r>
              <a:rPr lang="en-GB" sz="1200" b="0" kern="1200" dirty="0" smtClean="0">
                <a:solidFill>
                  <a:schemeClr val="tx1"/>
                </a:solidFill>
                <a:effectLst/>
                <a:latin typeface="+mn-lt"/>
                <a:ea typeface="+mn-ea"/>
                <a:cs typeface="+mn-cs"/>
              </a:rPr>
              <a:t> </a:t>
            </a:r>
            <a:endParaRPr lang="en-US" sz="1200" b="0" kern="1200" dirty="0" smtClean="0">
              <a:solidFill>
                <a:schemeClr val="tx1"/>
              </a:solidFill>
              <a:effectLst/>
              <a:latin typeface="+mn-lt"/>
              <a:ea typeface="+mn-ea"/>
              <a:cs typeface="+mn-cs"/>
            </a:endParaRPr>
          </a:p>
          <a:p>
            <a:pPr marL="0" indent="0">
              <a:buFont typeface="Arial"/>
              <a:buNone/>
            </a:pPr>
            <a:endParaRPr lang="en-US" sz="1200" b="0" kern="1200" dirty="0" smtClean="0">
              <a:solidFill>
                <a:schemeClr val="tx1"/>
              </a:solidFill>
              <a:effectLst/>
              <a:latin typeface="+mn-lt"/>
              <a:ea typeface="+mn-ea"/>
              <a:cs typeface="+mn-cs"/>
            </a:endParaRPr>
          </a:p>
          <a:p>
            <a:endParaRPr lang="en-US" b="0" dirty="0" smtClean="0"/>
          </a:p>
          <a:p>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AB62B3BF-0C29-3440-BC32-2C761842666D}" type="slidenum">
              <a:rPr lang="en-US" smtClean="0"/>
              <a:t>11</a:t>
            </a:fld>
            <a:endParaRPr lang="en-US"/>
          </a:p>
        </p:txBody>
      </p:sp>
    </p:spTree>
    <p:extLst>
      <p:ext uri="{BB962C8B-B14F-4D97-AF65-F5344CB8AC3E}">
        <p14:creationId xmlns:p14="http://schemas.microsoft.com/office/powerpoint/2010/main" val="83960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63AF30-830F-2045-8FD1-C8810B17E328}" type="datetimeFigureOut">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14BD0-0D8D-544B-8E40-E688F07574E9}" type="slidenum">
              <a:rPr lang="en-US" smtClean="0"/>
              <a:t>‹#›</a:t>
            </a:fld>
            <a:endParaRPr lang="en-US"/>
          </a:p>
        </p:txBody>
      </p:sp>
    </p:spTree>
    <p:extLst>
      <p:ext uri="{BB962C8B-B14F-4D97-AF65-F5344CB8AC3E}">
        <p14:creationId xmlns:p14="http://schemas.microsoft.com/office/powerpoint/2010/main" val="4177983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3AF30-830F-2045-8FD1-C8810B17E328}" type="datetimeFigureOut">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14BD0-0D8D-544B-8E40-E688F07574E9}" type="slidenum">
              <a:rPr lang="en-US" smtClean="0"/>
              <a:t>‹#›</a:t>
            </a:fld>
            <a:endParaRPr lang="en-US"/>
          </a:p>
        </p:txBody>
      </p:sp>
    </p:spTree>
    <p:extLst>
      <p:ext uri="{BB962C8B-B14F-4D97-AF65-F5344CB8AC3E}">
        <p14:creationId xmlns:p14="http://schemas.microsoft.com/office/powerpoint/2010/main" val="205774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3AF30-830F-2045-8FD1-C8810B17E328}" type="datetimeFigureOut">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14BD0-0D8D-544B-8E40-E688F07574E9}" type="slidenum">
              <a:rPr lang="en-US" smtClean="0"/>
              <a:t>‹#›</a:t>
            </a:fld>
            <a:endParaRPr lang="en-US"/>
          </a:p>
        </p:txBody>
      </p:sp>
    </p:spTree>
    <p:extLst>
      <p:ext uri="{BB962C8B-B14F-4D97-AF65-F5344CB8AC3E}">
        <p14:creationId xmlns:p14="http://schemas.microsoft.com/office/powerpoint/2010/main" val="173854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3AF30-830F-2045-8FD1-C8810B17E328}" type="datetimeFigureOut">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14BD0-0D8D-544B-8E40-E688F07574E9}" type="slidenum">
              <a:rPr lang="en-US" smtClean="0"/>
              <a:t>‹#›</a:t>
            </a:fld>
            <a:endParaRPr lang="en-US"/>
          </a:p>
        </p:txBody>
      </p:sp>
    </p:spTree>
    <p:extLst>
      <p:ext uri="{BB962C8B-B14F-4D97-AF65-F5344CB8AC3E}">
        <p14:creationId xmlns:p14="http://schemas.microsoft.com/office/powerpoint/2010/main" val="4611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63AF30-830F-2045-8FD1-C8810B17E328}" type="datetimeFigureOut">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14BD0-0D8D-544B-8E40-E688F07574E9}" type="slidenum">
              <a:rPr lang="en-US" smtClean="0"/>
              <a:t>‹#›</a:t>
            </a:fld>
            <a:endParaRPr lang="en-US"/>
          </a:p>
        </p:txBody>
      </p:sp>
    </p:spTree>
    <p:extLst>
      <p:ext uri="{BB962C8B-B14F-4D97-AF65-F5344CB8AC3E}">
        <p14:creationId xmlns:p14="http://schemas.microsoft.com/office/powerpoint/2010/main" val="179596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63AF30-830F-2045-8FD1-C8810B17E328}" type="datetimeFigureOut">
              <a:rPr lang="en-US" smtClean="0"/>
              <a:t>11/29/21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14BD0-0D8D-544B-8E40-E688F07574E9}" type="slidenum">
              <a:rPr lang="en-US" smtClean="0"/>
              <a:t>‹#›</a:t>
            </a:fld>
            <a:endParaRPr lang="en-US"/>
          </a:p>
        </p:txBody>
      </p:sp>
    </p:spTree>
    <p:extLst>
      <p:ext uri="{BB962C8B-B14F-4D97-AF65-F5344CB8AC3E}">
        <p14:creationId xmlns:p14="http://schemas.microsoft.com/office/powerpoint/2010/main" val="43039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63AF30-830F-2045-8FD1-C8810B17E328}" type="datetimeFigureOut">
              <a:rPr lang="en-US" smtClean="0"/>
              <a:t>11/29/21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C14BD0-0D8D-544B-8E40-E688F07574E9}" type="slidenum">
              <a:rPr lang="en-US" smtClean="0"/>
              <a:t>‹#›</a:t>
            </a:fld>
            <a:endParaRPr lang="en-US"/>
          </a:p>
        </p:txBody>
      </p:sp>
    </p:spTree>
    <p:extLst>
      <p:ext uri="{BB962C8B-B14F-4D97-AF65-F5344CB8AC3E}">
        <p14:creationId xmlns:p14="http://schemas.microsoft.com/office/powerpoint/2010/main" val="3342652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63AF30-830F-2045-8FD1-C8810B17E328}" type="datetimeFigureOut">
              <a:rPr lang="en-US" smtClean="0"/>
              <a:t>11/29/21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C14BD0-0D8D-544B-8E40-E688F07574E9}" type="slidenum">
              <a:rPr lang="en-US" smtClean="0"/>
              <a:t>‹#›</a:t>
            </a:fld>
            <a:endParaRPr lang="en-US"/>
          </a:p>
        </p:txBody>
      </p:sp>
    </p:spTree>
    <p:extLst>
      <p:ext uri="{BB962C8B-B14F-4D97-AF65-F5344CB8AC3E}">
        <p14:creationId xmlns:p14="http://schemas.microsoft.com/office/powerpoint/2010/main" val="456602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3AF30-830F-2045-8FD1-C8810B17E328}" type="datetimeFigureOut">
              <a:rPr lang="en-US" smtClean="0"/>
              <a:t>11/29/21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C14BD0-0D8D-544B-8E40-E688F07574E9}" type="slidenum">
              <a:rPr lang="en-US" smtClean="0"/>
              <a:t>‹#›</a:t>
            </a:fld>
            <a:endParaRPr lang="en-US"/>
          </a:p>
        </p:txBody>
      </p:sp>
    </p:spTree>
    <p:extLst>
      <p:ext uri="{BB962C8B-B14F-4D97-AF65-F5344CB8AC3E}">
        <p14:creationId xmlns:p14="http://schemas.microsoft.com/office/powerpoint/2010/main" val="337471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63AF30-830F-2045-8FD1-C8810B17E328}" type="datetimeFigureOut">
              <a:rPr lang="en-US" smtClean="0"/>
              <a:t>11/29/21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14BD0-0D8D-544B-8E40-E688F07574E9}" type="slidenum">
              <a:rPr lang="en-US" smtClean="0"/>
              <a:t>‹#›</a:t>
            </a:fld>
            <a:endParaRPr lang="en-US"/>
          </a:p>
        </p:txBody>
      </p:sp>
    </p:spTree>
    <p:extLst>
      <p:ext uri="{BB962C8B-B14F-4D97-AF65-F5344CB8AC3E}">
        <p14:creationId xmlns:p14="http://schemas.microsoft.com/office/powerpoint/2010/main" val="2003795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63AF30-830F-2045-8FD1-C8810B17E328}" type="datetimeFigureOut">
              <a:rPr lang="en-US" smtClean="0"/>
              <a:t>11/29/21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14BD0-0D8D-544B-8E40-E688F07574E9}" type="slidenum">
              <a:rPr lang="en-US" smtClean="0"/>
              <a:t>‹#›</a:t>
            </a:fld>
            <a:endParaRPr lang="en-US"/>
          </a:p>
        </p:txBody>
      </p:sp>
    </p:spTree>
    <p:extLst>
      <p:ext uri="{BB962C8B-B14F-4D97-AF65-F5344CB8AC3E}">
        <p14:creationId xmlns:p14="http://schemas.microsoft.com/office/powerpoint/2010/main" val="42000531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3AF30-830F-2045-8FD1-C8810B17E328}" type="datetimeFigureOut">
              <a:rPr lang="en-US" smtClean="0"/>
              <a:t>11/29/21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14BD0-0D8D-544B-8E40-E688F07574E9}" type="slidenum">
              <a:rPr lang="en-US" smtClean="0"/>
              <a:t>‹#›</a:t>
            </a:fld>
            <a:endParaRPr lang="en-US"/>
          </a:p>
        </p:txBody>
      </p:sp>
    </p:spTree>
    <p:extLst>
      <p:ext uri="{BB962C8B-B14F-4D97-AF65-F5344CB8AC3E}">
        <p14:creationId xmlns:p14="http://schemas.microsoft.com/office/powerpoint/2010/main" val="3890633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4.jpg"/><Relationship Id="rId9" Type="http://schemas.openxmlformats.org/officeDocument/2006/relationships/image" Target="../media/image5.png"/><Relationship Id="rId10"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10.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011614"/>
            <a:ext cx="8737600" cy="1470025"/>
          </a:xfrm>
        </p:spPr>
        <p:txBody>
          <a:bodyPr>
            <a:noAutofit/>
          </a:bodyPr>
          <a:lstStyle/>
          <a:p>
            <a:r>
              <a:rPr lang="en-US" sz="2600" b="1" dirty="0" smtClean="0">
                <a:solidFill>
                  <a:schemeClr val="tx2"/>
                </a:solidFill>
              </a:rPr>
              <a:t>ENABLING GENDER </a:t>
            </a:r>
            <a:r>
              <a:rPr lang="en-US" sz="2600" b="1" dirty="0">
                <a:solidFill>
                  <a:schemeClr val="tx2"/>
                </a:solidFill>
              </a:rPr>
              <a:t>NORM CHANGE THROUGH COMMUNICATION: A </a:t>
            </a:r>
            <a:r>
              <a:rPr lang="en-US" sz="2600" dirty="0">
                <a:solidFill>
                  <a:schemeClr val="tx2"/>
                </a:solidFill>
              </a:rPr>
              <a:t/>
            </a:r>
            <a:br>
              <a:rPr lang="en-US" sz="2600" dirty="0">
                <a:solidFill>
                  <a:schemeClr val="tx2"/>
                </a:solidFill>
              </a:rPr>
            </a:br>
            <a:r>
              <a:rPr lang="en-US" sz="2600" b="1" dirty="0">
                <a:solidFill>
                  <a:schemeClr val="tx2"/>
                </a:solidFill>
              </a:rPr>
              <a:t>CASE STUDY OF A TRANS-MEDIA ENTERTAINMENT-EDUCATION </a:t>
            </a:r>
            <a:r>
              <a:rPr lang="en-US" sz="2600" dirty="0">
                <a:solidFill>
                  <a:schemeClr val="tx2"/>
                </a:solidFill>
              </a:rPr>
              <a:t/>
            </a:r>
            <a:br>
              <a:rPr lang="en-US" sz="2600" dirty="0">
                <a:solidFill>
                  <a:schemeClr val="tx2"/>
                </a:solidFill>
              </a:rPr>
            </a:br>
            <a:r>
              <a:rPr lang="en-US" sz="2600" b="1" dirty="0">
                <a:solidFill>
                  <a:schemeClr val="tx2"/>
                </a:solidFill>
              </a:rPr>
              <a:t>INITIATIVE IN BANGLADESH </a:t>
            </a:r>
            <a:r>
              <a:rPr lang="en-US" sz="2600" dirty="0">
                <a:solidFill>
                  <a:schemeClr val="tx2"/>
                </a:solidFill>
              </a:rPr>
              <a:t/>
            </a:r>
            <a:br>
              <a:rPr lang="en-US" sz="2600" dirty="0">
                <a:solidFill>
                  <a:schemeClr val="tx2"/>
                </a:solidFill>
              </a:rPr>
            </a:br>
            <a:r>
              <a:rPr lang="en-US" sz="2600" dirty="0" smtClean="0">
                <a:solidFill>
                  <a:schemeClr val="tx2"/>
                </a:solidFill>
              </a:rPr>
              <a:t/>
            </a:r>
            <a:br>
              <a:rPr lang="en-US" sz="2600" dirty="0" smtClean="0">
                <a:solidFill>
                  <a:schemeClr val="tx2"/>
                </a:solidFill>
              </a:rPr>
            </a:br>
            <a:r>
              <a:rPr lang="en-US" sz="2600" dirty="0"/>
              <a:t/>
            </a:r>
            <a:br>
              <a:rPr lang="en-US" sz="2600" dirty="0"/>
            </a:br>
            <a:endParaRPr lang="en-US" sz="2600" dirty="0"/>
          </a:p>
        </p:txBody>
      </p:sp>
      <p:sp>
        <p:nvSpPr>
          <p:cNvPr id="3" name="Subtitle 2"/>
          <p:cNvSpPr>
            <a:spLocks noGrp="1"/>
          </p:cNvSpPr>
          <p:nvPr>
            <p:ph type="subTitle" idx="1"/>
          </p:nvPr>
        </p:nvSpPr>
        <p:spPr>
          <a:xfrm>
            <a:off x="1045029" y="5651772"/>
            <a:ext cx="7086600" cy="867562"/>
          </a:xfrm>
        </p:spPr>
        <p:txBody>
          <a:bodyPr>
            <a:normAutofit fontScale="77500" lnSpcReduction="20000"/>
          </a:bodyPr>
          <a:lstStyle/>
          <a:p>
            <a:endParaRPr lang="en-GB" sz="2200" b="1" dirty="0" smtClean="0">
              <a:solidFill>
                <a:schemeClr val="tx2"/>
              </a:solidFill>
            </a:endParaRPr>
          </a:p>
          <a:p>
            <a:r>
              <a:rPr lang="en-GB" sz="2200" b="1" dirty="0" smtClean="0">
                <a:solidFill>
                  <a:schemeClr val="tx2"/>
                </a:solidFill>
              </a:rPr>
              <a:t>Ami Sengupta, </a:t>
            </a:r>
            <a:r>
              <a:rPr lang="en-GB" sz="2200" b="1" dirty="0" err="1" smtClean="0">
                <a:solidFill>
                  <a:schemeClr val="tx2"/>
                </a:solidFill>
              </a:rPr>
              <a:t>Suruchi</a:t>
            </a:r>
            <a:r>
              <a:rPr lang="en-GB" sz="2200" b="1" dirty="0" smtClean="0">
                <a:solidFill>
                  <a:schemeClr val="tx2"/>
                </a:solidFill>
              </a:rPr>
              <a:t> </a:t>
            </a:r>
            <a:r>
              <a:rPr lang="en-GB" sz="2200" b="1" dirty="0" err="1" smtClean="0">
                <a:solidFill>
                  <a:schemeClr val="tx2"/>
                </a:solidFill>
              </a:rPr>
              <a:t>Sood</a:t>
            </a:r>
            <a:r>
              <a:rPr lang="en-GB" sz="2200" b="1" dirty="0" smtClean="0">
                <a:solidFill>
                  <a:schemeClr val="tx2"/>
                </a:solidFill>
              </a:rPr>
              <a:t>, </a:t>
            </a:r>
            <a:r>
              <a:rPr lang="en-GB" sz="2200" b="1" dirty="0" err="1" smtClean="0">
                <a:solidFill>
                  <a:schemeClr val="tx2"/>
                </a:solidFill>
              </a:rPr>
              <a:t>Neha</a:t>
            </a:r>
            <a:r>
              <a:rPr lang="en-GB" sz="2200" b="1" dirty="0" smtClean="0">
                <a:solidFill>
                  <a:schemeClr val="tx2"/>
                </a:solidFill>
              </a:rPr>
              <a:t> </a:t>
            </a:r>
            <a:r>
              <a:rPr lang="en-GB" sz="2200" b="1" dirty="0" err="1" smtClean="0">
                <a:solidFill>
                  <a:schemeClr val="tx2"/>
                </a:solidFill>
              </a:rPr>
              <a:t>Kapil</a:t>
            </a:r>
            <a:r>
              <a:rPr lang="en-GB" sz="2200" b="1" dirty="0" smtClean="0">
                <a:solidFill>
                  <a:schemeClr val="tx2"/>
                </a:solidFill>
              </a:rPr>
              <a:t> and Tania Sultana</a:t>
            </a:r>
          </a:p>
          <a:p>
            <a:r>
              <a:rPr lang="en-GB" sz="2200" b="1" dirty="0" smtClean="0">
                <a:solidFill>
                  <a:schemeClr val="tx2"/>
                </a:solidFill>
              </a:rPr>
              <a:t>December 2021</a:t>
            </a:r>
            <a:endParaRPr lang="en-US" sz="2200" dirty="0">
              <a:solidFill>
                <a:schemeClr val="tx2"/>
              </a:solidFill>
            </a:endParaRPr>
          </a:p>
        </p:txBody>
      </p:sp>
      <p:pic>
        <p:nvPicPr>
          <p:cNvPr id="4" name="Picture 3">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5="http://schemas.microsoft.com/office/word/2012/wordml" xmlns:w16cid="http://schemas.microsoft.com/office/word/2016/wordml/cid"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id="{93DD5962-9BF3-405D-B951-94B9961DB692}"/>
              </a:ext>
            </a:extLst>
          </p:cNvPr>
          <p:cNvPicPr/>
          <p:nvPr/>
        </p:nvPicPr>
        <p:blipFill rotWithShape="1">
          <a:blip r:embed="rId3" cstate="print">
            <a:extLst>
              <a:ext uri="{28A0092B-C50C-407E-A947-70E740481C1C}">
                <a14:useLocalDpi xmlns:a14="http://schemas.microsoft.com/office/drawing/2010/main" val="0"/>
              </a:ext>
            </a:extLst>
          </a:blip>
          <a:srcRect l="2049" t="981" b="3047"/>
          <a:stretch/>
        </p:blipFill>
        <p:spPr bwMode="auto">
          <a:xfrm>
            <a:off x="1727201" y="2389414"/>
            <a:ext cx="5994400" cy="34619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94024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3200" y="261409"/>
            <a:ext cx="8686800" cy="1143000"/>
          </a:xfrm>
        </p:spPr>
        <p:txBody>
          <a:bodyPr>
            <a:noAutofit/>
          </a:bodyPr>
          <a:lstStyle/>
          <a:p>
            <a:r>
              <a:rPr lang="en-US" sz="3600" dirty="0" smtClean="0"/>
              <a:t>Takeaways: Partnership and Capacity Building</a:t>
            </a:r>
            <a:endParaRPr lang="en-US" sz="3600" dirty="0"/>
          </a:p>
        </p:txBody>
      </p:sp>
      <p:sp>
        <p:nvSpPr>
          <p:cNvPr id="8" name="Content Placeholder 7"/>
          <p:cNvSpPr>
            <a:spLocks noGrp="1"/>
          </p:cNvSpPr>
          <p:nvPr>
            <p:ph idx="1"/>
          </p:nvPr>
        </p:nvSpPr>
        <p:spPr>
          <a:xfrm>
            <a:off x="457200" y="1417638"/>
            <a:ext cx="8229600" cy="4708525"/>
          </a:xfrm>
        </p:spPr>
        <p:txBody>
          <a:bodyPr>
            <a:noAutofit/>
          </a:bodyPr>
          <a:lstStyle/>
          <a:p>
            <a:pPr>
              <a:spcBef>
                <a:spcPts val="0"/>
              </a:spcBef>
            </a:pPr>
            <a:r>
              <a:rPr lang="en-US" sz="2000" dirty="0" smtClean="0"/>
              <a:t>Close collaboration and high level support from the Government, fostering inter-ministerial collaboration</a:t>
            </a:r>
          </a:p>
          <a:p>
            <a:pPr marL="0" indent="0">
              <a:spcBef>
                <a:spcPts val="0"/>
              </a:spcBef>
              <a:buNone/>
            </a:pPr>
            <a:endParaRPr lang="en-US" sz="2000" dirty="0"/>
          </a:p>
          <a:p>
            <a:pPr>
              <a:spcBef>
                <a:spcPts val="0"/>
              </a:spcBef>
            </a:pPr>
            <a:r>
              <a:rPr lang="en-US" sz="2000" dirty="0" smtClean="0"/>
              <a:t>Institutionalizing a C4D advisory group within MOWCA</a:t>
            </a:r>
          </a:p>
          <a:p>
            <a:pPr marL="0" indent="0">
              <a:spcBef>
                <a:spcPts val="0"/>
              </a:spcBef>
              <a:buNone/>
            </a:pPr>
            <a:endParaRPr lang="en-US" sz="2000" dirty="0" smtClean="0"/>
          </a:p>
          <a:p>
            <a:pPr>
              <a:spcBef>
                <a:spcPts val="0"/>
              </a:spcBef>
            </a:pPr>
            <a:r>
              <a:rPr lang="en-US" sz="2000" dirty="0" smtClean="0"/>
              <a:t>Strong partnership </a:t>
            </a:r>
            <a:r>
              <a:rPr lang="en-US" sz="2000" dirty="0"/>
              <a:t>among </a:t>
            </a:r>
            <a:r>
              <a:rPr lang="en-US" sz="2000" dirty="0" smtClean="0"/>
              <a:t>stakeholders</a:t>
            </a:r>
            <a:r>
              <a:rPr lang="en-US" sz="2000" dirty="0"/>
              <a:t> </a:t>
            </a:r>
            <a:r>
              <a:rPr lang="en-US" sz="2000" dirty="0" smtClean="0"/>
              <a:t>and bringing together national and global partners</a:t>
            </a:r>
          </a:p>
          <a:p>
            <a:pPr lvl="1">
              <a:spcBef>
                <a:spcPts val="0"/>
              </a:spcBef>
            </a:pPr>
            <a:r>
              <a:rPr lang="en-US" sz="1600" dirty="0" smtClean="0"/>
              <a:t>Asiatic </a:t>
            </a:r>
            <a:r>
              <a:rPr lang="en-US" sz="1600" dirty="0"/>
              <a:t>MCL, a leading private-sector creative agency, headed the creative strategy and media production. </a:t>
            </a:r>
            <a:r>
              <a:rPr lang="en-US" sz="1600" dirty="0" smtClean="0"/>
              <a:t>PCI </a:t>
            </a:r>
            <a:r>
              <a:rPr lang="en-US" sz="1600" dirty="0"/>
              <a:t>Media provided mentoring support to Asiatic MCL</a:t>
            </a:r>
            <a:r>
              <a:rPr lang="en-US" sz="1600" dirty="0" smtClean="0"/>
              <a:t>.</a:t>
            </a:r>
          </a:p>
          <a:p>
            <a:pPr lvl="1">
              <a:spcBef>
                <a:spcPts val="0"/>
              </a:spcBef>
            </a:pPr>
            <a:r>
              <a:rPr lang="en-US" sz="1600" dirty="0" smtClean="0"/>
              <a:t>BRAC </a:t>
            </a:r>
            <a:r>
              <a:rPr lang="en-US" sz="1600" dirty="0"/>
              <a:t>University (JPGSPH) </a:t>
            </a:r>
            <a:r>
              <a:rPr lang="en-US" sz="1600" dirty="0" smtClean="0"/>
              <a:t>conducted the research with </a:t>
            </a:r>
            <a:r>
              <a:rPr lang="en-US" sz="1600" dirty="0"/>
              <a:t>Drexel </a:t>
            </a:r>
            <a:r>
              <a:rPr lang="en-US" sz="1600" dirty="0" smtClean="0"/>
              <a:t>University providing technical support. </a:t>
            </a:r>
          </a:p>
          <a:p>
            <a:pPr marL="0" indent="0">
              <a:spcBef>
                <a:spcPts val="0"/>
              </a:spcBef>
              <a:buNone/>
            </a:pPr>
            <a:endParaRPr lang="en-US" sz="2000" dirty="0"/>
          </a:p>
          <a:p>
            <a:pPr>
              <a:spcBef>
                <a:spcPts val="0"/>
              </a:spcBef>
            </a:pPr>
            <a:r>
              <a:rPr lang="en-US" sz="2000" dirty="0" smtClean="0"/>
              <a:t>The </a:t>
            </a:r>
            <a:r>
              <a:rPr lang="en-US" sz="2000" i="1" dirty="0" err="1"/>
              <a:t>Dhol</a:t>
            </a:r>
            <a:r>
              <a:rPr lang="en-US" sz="2000" i="1" dirty="0"/>
              <a:t> </a:t>
            </a:r>
            <a:r>
              <a:rPr lang="en-US" sz="2000" dirty="0"/>
              <a:t>Campaign was instrumental in advancing private sector partnerships and laid the foundation for </a:t>
            </a:r>
            <a:r>
              <a:rPr lang="en-US" sz="2000" i="1" dirty="0"/>
              <a:t>pro bono </a:t>
            </a:r>
            <a:r>
              <a:rPr lang="en-US" sz="2000" dirty="0"/>
              <a:t>airtime for the broadcast of the television series on the government channel and four private channels. </a:t>
            </a:r>
            <a:endParaRPr lang="en-US" sz="2000" dirty="0"/>
          </a:p>
        </p:txBody>
      </p:sp>
    </p:spTree>
    <p:extLst>
      <p:ext uri="{BB962C8B-B14F-4D97-AF65-F5344CB8AC3E}">
        <p14:creationId xmlns:p14="http://schemas.microsoft.com/office/powerpoint/2010/main" val="1227877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GB" b="1" dirty="0" smtClean="0"/>
              <a:t>Recommendations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9495454"/>
              </p:ext>
            </p:extLst>
          </p:nvPr>
        </p:nvGraphicFramePr>
        <p:xfrm>
          <a:off x="406400" y="651933"/>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rotWithShape="1">
          <a:blip r:embed="rId8"/>
          <a:srcRect l="2407" t="3678" r="1666" b="3206"/>
          <a:stretch/>
        </p:blipFill>
        <p:spPr>
          <a:xfrm>
            <a:off x="2900512" y="4812382"/>
            <a:ext cx="3656520" cy="1927085"/>
          </a:xfrm>
          <a:prstGeom prst="rect">
            <a:avLst/>
          </a:prstGeom>
        </p:spPr>
      </p:pic>
    </p:spTree>
    <p:extLst>
      <p:ext uri="{BB962C8B-B14F-4D97-AF65-F5344CB8AC3E}">
        <p14:creationId xmlns:p14="http://schemas.microsoft.com/office/powerpoint/2010/main" val="4259032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609600" y="1248305"/>
            <a:ext cx="7670800" cy="4525963"/>
          </a:xfrm>
        </p:spPr>
        <p:txBody>
          <a:bodyPr>
            <a:normAutofit fontScale="70000" lnSpcReduction="20000"/>
          </a:bodyPr>
          <a:lstStyle/>
          <a:p>
            <a:pPr>
              <a:spcAft>
                <a:spcPts val="600"/>
              </a:spcAft>
            </a:pPr>
            <a:r>
              <a:rPr lang="en-US" sz="3400" dirty="0" smtClean="0"/>
              <a:t>UNICEF</a:t>
            </a:r>
            <a:r>
              <a:rPr lang="en-US" sz="3400" dirty="0"/>
              <a:t>-UNFPA partnered with the Government of Bangladesh, under the leadership of the Ministry of Women and Children Affairs (MOWCA) to spearhead a comprehensive response to end child </a:t>
            </a:r>
            <a:r>
              <a:rPr lang="en-US" sz="3400" dirty="0" smtClean="0"/>
              <a:t>marriage</a:t>
            </a:r>
            <a:endParaRPr lang="en-US" sz="3400" dirty="0"/>
          </a:p>
          <a:p>
            <a:pPr>
              <a:spcAft>
                <a:spcPts val="600"/>
              </a:spcAft>
            </a:pPr>
            <a:r>
              <a:rPr lang="en-US" sz="3400" dirty="0"/>
              <a:t>L</a:t>
            </a:r>
            <a:r>
              <a:rPr lang="en-US" sz="3400" dirty="0" smtClean="0"/>
              <a:t>aunched </a:t>
            </a:r>
            <a:r>
              <a:rPr lang="en-US" sz="3400" dirty="0"/>
              <a:t>a multi-phase trans-media campaign to end child marriage in </a:t>
            </a:r>
            <a:r>
              <a:rPr lang="en-US" sz="3400" dirty="0" smtClean="0"/>
              <a:t>2017 which is still ongoing</a:t>
            </a:r>
            <a:endParaRPr lang="en-US" sz="3400" dirty="0"/>
          </a:p>
          <a:p>
            <a:pPr>
              <a:spcAft>
                <a:spcPts val="600"/>
              </a:spcAft>
            </a:pPr>
            <a:r>
              <a:rPr lang="en-US" sz="3400" dirty="0" smtClean="0"/>
              <a:t>Part of an </a:t>
            </a:r>
            <a:r>
              <a:rPr lang="en-US" sz="3400" dirty="0"/>
              <a:t>evidence-based, multi-layered social and </a:t>
            </a:r>
            <a:r>
              <a:rPr lang="en-US" sz="3400" dirty="0" err="1"/>
              <a:t>behaviour</a:t>
            </a:r>
            <a:r>
              <a:rPr lang="en-US" sz="3400" dirty="0"/>
              <a:t> change communication (SBCC) strategy </a:t>
            </a:r>
            <a:r>
              <a:rPr lang="en-US" sz="3400" dirty="0" smtClean="0"/>
              <a:t>to </a:t>
            </a:r>
            <a:r>
              <a:rPr lang="en-US" sz="3400" dirty="0"/>
              <a:t>empower </a:t>
            </a:r>
            <a:r>
              <a:rPr lang="en-US" sz="3400" dirty="0" smtClean="0"/>
              <a:t>adolescents to foster </a:t>
            </a:r>
            <a:r>
              <a:rPr lang="en-US" sz="3400" dirty="0"/>
              <a:t>norm changes that promote gender equality and prevent child </a:t>
            </a:r>
            <a:r>
              <a:rPr lang="en-US" sz="3400" dirty="0" smtClean="0"/>
              <a:t>marriage</a:t>
            </a:r>
          </a:p>
          <a:p>
            <a:pPr>
              <a:spcAft>
                <a:spcPts val="600"/>
              </a:spcAft>
            </a:pPr>
            <a:r>
              <a:rPr lang="en-US" sz="3400" dirty="0" smtClean="0"/>
              <a:t>Drew on social norms,                                                 entertainment-education and                                                  gender transformative approaches. </a:t>
            </a:r>
            <a:endParaRPr lang="en-US" sz="3400" dirty="0"/>
          </a:p>
          <a:p>
            <a:endParaRPr lang="en-US" dirty="0"/>
          </a:p>
        </p:txBody>
      </p:sp>
      <p:pic>
        <p:nvPicPr>
          <p:cNvPr id="4" name="Picture 3">
            <a:extLst>
              <a:ext uri="{FF2B5EF4-FFF2-40B4-BE49-F238E27FC236}">
                <a16:creationId xmlns:a16="http://schemas.microsoft.com/office/drawing/2014/main" xmlns="" id="{8EC73F00-AB08-41D3-B8A3-A5C1C6BD08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12528"/>
          <a:stretch/>
        </p:blipFill>
        <p:spPr>
          <a:xfrm>
            <a:off x="5503333" y="4615755"/>
            <a:ext cx="3183467" cy="18824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83088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276"/>
            <a:ext cx="8229600" cy="1046162"/>
          </a:xfrm>
        </p:spPr>
        <p:txBody>
          <a:bodyPr>
            <a:normAutofit/>
          </a:bodyPr>
          <a:lstStyle/>
          <a:p>
            <a:r>
              <a:rPr lang="en-GB" dirty="0" smtClean="0"/>
              <a:t>360 Degree Approach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1492099"/>
              </p:ext>
            </p:extLst>
          </p:nvPr>
        </p:nvGraphicFramePr>
        <p:xfrm>
          <a:off x="457200" y="1574800"/>
          <a:ext cx="8547100" cy="5168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1999" y="3181353"/>
            <a:ext cx="2862041" cy="1827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9"/>
          <a:stretch>
            <a:fillRect/>
          </a:stretch>
        </p:blipFill>
        <p:spPr>
          <a:xfrm>
            <a:off x="245713" y="1198033"/>
            <a:ext cx="2463622" cy="1346149"/>
          </a:xfrm>
          <a:prstGeom prst="rect">
            <a:avLst/>
          </a:prstGeom>
        </p:spPr>
      </p:pic>
      <p:pic>
        <p:nvPicPr>
          <p:cNvPr id="7" name="Picture 6"/>
          <p:cNvPicPr>
            <a:picLocks noChangeAspect="1"/>
          </p:cNvPicPr>
          <p:nvPr/>
        </p:nvPicPr>
        <p:blipFill>
          <a:blip r:embed="rId10"/>
          <a:stretch>
            <a:fillRect/>
          </a:stretch>
        </p:blipFill>
        <p:spPr>
          <a:xfrm>
            <a:off x="6654800" y="1252068"/>
            <a:ext cx="2349499" cy="1292114"/>
          </a:xfrm>
          <a:prstGeom prst="rect">
            <a:avLst/>
          </a:prstGeom>
        </p:spPr>
      </p:pic>
    </p:spTree>
    <p:extLst>
      <p:ext uri="{BB962C8B-B14F-4D97-AF65-F5344CB8AC3E}">
        <p14:creationId xmlns:p14="http://schemas.microsoft.com/office/powerpoint/2010/main" val="30316167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Dhol</a:t>
            </a:r>
            <a:r>
              <a:rPr lang="en-US" dirty="0" smtClean="0"/>
              <a:t> Campaign</a:t>
            </a:r>
            <a:endParaRPr lang="en-US" dirty="0"/>
          </a:p>
        </p:txBody>
      </p:sp>
      <p:sp>
        <p:nvSpPr>
          <p:cNvPr id="3" name="Content Placeholder 2"/>
          <p:cNvSpPr>
            <a:spLocks noGrp="1"/>
          </p:cNvSpPr>
          <p:nvPr>
            <p:ph sz="half" idx="1"/>
          </p:nvPr>
        </p:nvSpPr>
        <p:spPr>
          <a:xfrm>
            <a:off x="203201" y="1270000"/>
            <a:ext cx="4470399" cy="4856163"/>
          </a:xfrm>
        </p:spPr>
        <p:txBody>
          <a:bodyPr>
            <a:noAutofit/>
          </a:bodyPr>
          <a:lstStyle/>
          <a:p>
            <a:r>
              <a:rPr lang="en-US" sz="1800" dirty="0" smtClean="0"/>
              <a:t>Triggered  </a:t>
            </a:r>
            <a:r>
              <a:rPr lang="en-US" sz="1800" dirty="0"/>
              <a:t>action to stop child marriages </a:t>
            </a:r>
            <a:r>
              <a:rPr lang="en-US" sz="1800" dirty="0" smtClean="0"/>
              <a:t>by depicting grooms</a:t>
            </a:r>
            <a:r>
              <a:rPr lang="en-US" sz="1800" dirty="0"/>
              <a:t>, bystanders, marriage </a:t>
            </a:r>
            <a:r>
              <a:rPr lang="en-US" sz="1800" dirty="0" smtClean="0"/>
              <a:t>registrars </a:t>
            </a:r>
            <a:r>
              <a:rPr lang="en-US" sz="1800" dirty="0"/>
              <a:t>and </a:t>
            </a:r>
            <a:r>
              <a:rPr lang="en-US" sz="1800" dirty="0" smtClean="0"/>
              <a:t>created </a:t>
            </a:r>
            <a:r>
              <a:rPr lang="en-US" sz="1800" dirty="0"/>
              <a:t>public pressure around non-acceptance of child </a:t>
            </a:r>
            <a:r>
              <a:rPr lang="en-US" sz="1800" dirty="0" smtClean="0"/>
              <a:t>marriage.</a:t>
            </a:r>
          </a:p>
          <a:p>
            <a:r>
              <a:rPr lang="en-US" sz="1800" dirty="0"/>
              <a:t>Phase II of the campaign continued with the theme of the </a:t>
            </a:r>
            <a:r>
              <a:rPr lang="en-US" sz="1800" i="1" dirty="0" err="1" smtClean="0"/>
              <a:t>Dhol</a:t>
            </a:r>
            <a:r>
              <a:rPr lang="en-US" sz="1800" i="1" dirty="0" smtClean="0"/>
              <a:t>, </a:t>
            </a:r>
            <a:r>
              <a:rPr lang="en-US" sz="1800" dirty="0" smtClean="0"/>
              <a:t>shifted </a:t>
            </a:r>
            <a:r>
              <a:rPr lang="en-US" sz="1800" dirty="0"/>
              <a:t>to presenting </a:t>
            </a:r>
            <a:r>
              <a:rPr lang="en-US" sz="1800" dirty="0" smtClean="0"/>
              <a:t>real</a:t>
            </a:r>
            <a:r>
              <a:rPr lang="en-US" sz="1800" dirty="0"/>
              <a:t>-life actions by ordinary citizens </a:t>
            </a:r>
            <a:r>
              <a:rPr lang="en-US" sz="1800" dirty="0" smtClean="0"/>
              <a:t>who advocated </a:t>
            </a:r>
            <a:r>
              <a:rPr lang="en-US" sz="1800" dirty="0"/>
              <a:t>for change in their communities. </a:t>
            </a:r>
            <a:endParaRPr lang="en-US" sz="1800" dirty="0"/>
          </a:p>
          <a:p>
            <a:r>
              <a:rPr lang="en-US" sz="1800" dirty="0" smtClean="0"/>
              <a:t>Campaign assets included </a:t>
            </a:r>
            <a:r>
              <a:rPr lang="en-US" sz="1800" dirty="0"/>
              <a:t>TV, radio and social media </a:t>
            </a:r>
            <a:r>
              <a:rPr lang="en-US" sz="1800" dirty="0" smtClean="0"/>
              <a:t>adaptations of the PSAs and outdoor materials</a:t>
            </a:r>
          </a:p>
          <a:p>
            <a:r>
              <a:rPr lang="en-US" sz="1800" dirty="0" smtClean="0"/>
              <a:t>10 PSAs were developed and as of today, have </a:t>
            </a:r>
            <a:r>
              <a:rPr lang="en-US" sz="1800" dirty="0"/>
              <a:t>reached </a:t>
            </a:r>
            <a:r>
              <a:rPr lang="en-US" sz="1800" dirty="0" smtClean="0"/>
              <a:t>160 </a:t>
            </a:r>
            <a:r>
              <a:rPr lang="en-US" sz="1800" dirty="0"/>
              <a:t>million viewers on social media. </a:t>
            </a:r>
            <a:endParaRPr lang="en-US" sz="1800" dirty="0" smtClean="0"/>
          </a:p>
        </p:txBody>
      </p:sp>
      <p:pic>
        <p:nvPicPr>
          <p:cNvPr id="7" name="Picture 6" descr="Graphical user interface, website&#10;&#10;Description automatically generated">
            <a:extLst>
              <a:ext uri="{FF2B5EF4-FFF2-40B4-BE49-F238E27FC236}">
                <a16:creationId xmlns:a16="http://schemas.microsoft.com/office/drawing/2014/main" xmlns="" id="{6A4DEDFC-348D-4827-AB73-A0B891D26F6A}"/>
              </a:ext>
            </a:extLst>
          </p:cNvPr>
          <p:cNvPicPr>
            <a:picLocks noChangeAspect="1"/>
          </p:cNvPicPr>
          <p:nvPr/>
        </p:nvPicPr>
        <p:blipFill>
          <a:blip r:embed="rId3"/>
          <a:stretch>
            <a:fillRect/>
          </a:stretch>
        </p:blipFill>
        <p:spPr>
          <a:xfrm>
            <a:off x="5347337" y="3839519"/>
            <a:ext cx="3593462" cy="2434281"/>
          </a:xfrm>
          <a:prstGeom prst="rect">
            <a:avLst/>
          </a:prstGeom>
        </p:spPr>
      </p:pic>
      <p:pic>
        <p:nvPicPr>
          <p:cNvPr id="9" name="Picture 8">
            <a:extLst>
              <a:ext uri="{FF2B5EF4-FFF2-40B4-BE49-F238E27FC236}">
                <a16:creationId xmlns:a16="http://schemas.microsoft.com/office/drawing/2014/main" xmlns="" id="{0D1A4ED6-8F95-43E8-BFB7-F5D5B85B835F}"/>
              </a:ext>
            </a:extLst>
          </p:cNvPr>
          <p:cNvPicPr>
            <a:picLocks noChangeAspect="1"/>
          </p:cNvPicPr>
          <p:nvPr/>
        </p:nvPicPr>
        <p:blipFill>
          <a:blip r:embed="rId4"/>
          <a:stretch>
            <a:fillRect/>
          </a:stretch>
        </p:blipFill>
        <p:spPr>
          <a:xfrm>
            <a:off x="5347337" y="1270000"/>
            <a:ext cx="3367817" cy="2263615"/>
          </a:xfrm>
          <a:prstGeom prst="rect">
            <a:avLst/>
          </a:prstGeom>
        </p:spPr>
      </p:pic>
    </p:spTree>
    <p:extLst>
      <p:ext uri="{BB962C8B-B14F-4D97-AF65-F5344CB8AC3E}">
        <p14:creationId xmlns:p14="http://schemas.microsoft.com/office/powerpoint/2010/main" val="1090009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6534" y="-178328"/>
            <a:ext cx="8229600" cy="1143000"/>
          </a:xfrm>
        </p:spPr>
        <p:txBody>
          <a:bodyPr/>
          <a:lstStyle/>
          <a:p>
            <a:r>
              <a:rPr lang="en-US" dirty="0" err="1" smtClean="0"/>
              <a:t>Icchedana</a:t>
            </a:r>
            <a:endParaRPr lang="en-US" dirty="0"/>
          </a:p>
        </p:txBody>
      </p:sp>
      <p:sp>
        <p:nvSpPr>
          <p:cNvPr id="6" name="Content Placeholder 5"/>
          <p:cNvSpPr>
            <a:spLocks noGrp="1"/>
          </p:cNvSpPr>
          <p:nvPr>
            <p:ph idx="1"/>
          </p:nvPr>
        </p:nvSpPr>
        <p:spPr>
          <a:xfrm>
            <a:off x="626534" y="2332037"/>
            <a:ext cx="8229600" cy="4525963"/>
          </a:xfrm>
        </p:spPr>
        <p:txBody>
          <a:bodyPr>
            <a:normAutofit fontScale="92500" lnSpcReduction="10000"/>
          </a:bodyPr>
          <a:lstStyle/>
          <a:p>
            <a:endParaRPr lang="en-US" dirty="0" smtClean="0"/>
          </a:p>
          <a:p>
            <a:pPr marL="0" indent="0">
              <a:buNone/>
            </a:pPr>
            <a:endParaRPr lang="en-US" dirty="0" smtClean="0"/>
          </a:p>
          <a:p>
            <a:r>
              <a:rPr lang="en-US" sz="2600" dirty="0" smtClean="0"/>
              <a:t>The </a:t>
            </a:r>
            <a:r>
              <a:rPr lang="en-US" sz="2600" dirty="0"/>
              <a:t>storyline </a:t>
            </a:r>
            <a:r>
              <a:rPr lang="en-US" sz="2600" dirty="0" err="1"/>
              <a:t>centres</a:t>
            </a:r>
            <a:r>
              <a:rPr lang="en-US" sz="2600" dirty="0"/>
              <a:t> on a girls’ football team and </a:t>
            </a:r>
            <a:r>
              <a:rPr lang="en-US" sz="2600" dirty="0" smtClean="0"/>
              <a:t>depicts adolescent struggles faced by girls and boys </a:t>
            </a:r>
            <a:r>
              <a:rPr lang="en-US" sz="2600" dirty="0"/>
              <a:t>in a small village named </a:t>
            </a:r>
            <a:r>
              <a:rPr lang="en-US" sz="2600" dirty="0" err="1"/>
              <a:t>Hathmathali</a:t>
            </a:r>
            <a:r>
              <a:rPr lang="en-US" sz="2600" dirty="0"/>
              <a:t> and shows how they </a:t>
            </a:r>
            <a:r>
              <a:rPr lang="en-US" sz="2600" dirty="0" smtClean="0"/>
              <a:t>experience challenges </a:t>
            </a:r>
            <a:r>
              <a:rPr lang="en-US" sz="2600" dirty="0"/>
              <a:t>and </a:t>
            </a:r>
            <a:r>
              <a:rPr lang="en-US" sz="2600" dirty="0" smtClean="0"/>
              <a:t>find solutions. </a:t>
            </a:r>
          </a:p>
          <a:p>
            <a:r>
              <a:rPr lang="en-US" sz="2600" dirty="0" smtClean="0"/>
              <a:t>Individual </a:t>
            </a:r>
            <a:r>
              <a:rPr lang="en-US" sz="2600" dirty="0"/>
              <a:t>episodes dealt </a:t>
            </a:r>
            <a:r>
              <a:rPr lang="en-US" sz="2600" dirty="0" smtClean="0"/>
              <a:t>with issues such as child </a:t>
            </a:r>
            <a:r>
              <a:rPr lang="en-US" sz="2600" dirty="0"/>
              <a:t>marriage</a:t>
            </a:r>
            <a:r>
              <a:rPr lang="en-US" sz="2600" dirty="0" smtClean="0"/>
              <a:t>, </a:t>
            </a:r>
            <a:r>
              <a:rPr lang="en-US" sz="2600" dirty="0"/>
              <a:t>sexual harassment, school drop-out, girls’ empowerment, menstrual hygiene, physical and mental health, nutrition and sports. </a:t>
            </a:r>
            <a:endParaRPr lang="en-US" sz="2600" dirty="0" smtClean="0"/>
          </a:p>
          <a:p>
            <a:r>
              <a:rPr lang="en-US" sz="2600" dirty="0" smtClean="0"/>
              <a:t>Till date 52 episodes have been aired.</a:t>
            </a:r>
            <a:endParaRPr lang="en-US" sz="2600" dirty="0"/>
          </a:p>
          <a:p>
            <a:endParaRPr lang="en-US" dirty="0"/>
          </a:p>
        </p:txBody>
      </p:sp>
      <p:pic>
        <p:nvPicPr>
          <p:cNvPr id="8" name="Content Placeholder 7" descr="Image may contain: 5 people, cloud, sky, text, outdoor and nature">
            <a:extLst>
              <a:ext uri="{FF2B5EF4-FFF2-40B4-BE49-F238E27FC236}">
                <a16:creationId xmlns:a16="http://schemas.microsoft.com/office/drawing/2014/main" xmlns="" id="{286B9376-E7D6-487F-8ADB-E11FC650F841}"/>
              </a:ext>
            </a:extLst>
          </p:cNvPr>
          <p:cNvPicPr>
            <a:picLocks noGrp="1" noChangeAspect="1" noChangeArrowheads="1"/>
          </p:cNvPicPr>
          <p:nvPr>
            <p:ph sz="half" idx="4294967295"/>
          </p:nvPr>
        </p:nvPicPr>
        <p:blipFill rotWithShape="1">
          <a:blip r:embed="rId2" cstate="print">
            <a:extLst>
              <a:ext uri="{28A0092B-C50C-407E-A947-70E740481C1C}">
                <a14:useLocalDpi xmlns:a14="http://schemas.microsoft.com/office/drawing/2010/main" val="0"/>
              </a:ext>
            </a:extLst>
          </a:blip>
          <a:srcRect t="-97170" b="-97170"/>
          <a:stretch/>
        </p:blipFill>
        <p:spPr bwMode="auto">
          <a:xfrm>
            <a:off x="1303866" y="-1370278"/>
            <a:ext cx="6790267" cy="66418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314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 of Key </a:t>
            </a:r>
            <a:r>
              <a:rPr lang="en-US" dirty="0" smtClean="0"/>
              <a:t>Findings</a:t>
            </a:r>
            <a:endParaRPr lang="en-US" dirty="0"/>
          </a:p>
        </p:txBody>
      </p:sp>
      <p:sp>
        <p:nvSpPr>
          <p:cNvPr id="3" name="Content Placeholder 2"/>
          <p:cNvSpPr>
            <a:spLocks noGrp="1"/>
          </p:cNvSpPr>
          <p:nvPr>
            <p:ph idx="1"/>
          </p:nvPr>
        </p:nvSpPr>
        <p:spPr>
          <a:xfrm>
            <a:off x="457200" y="1256772"/>
            <a:ext cx="8398933" cy="4525963"/>
          </a:xfrm>
        </p:spPr>
        <p:txBody>
          <a:bodyPr>
            <a:noAutofit/>
          </a:bodyPr>
          <a:lstStyle/>
          <a:p>
            <a:pPr lvl="0">
              <a:lnSpc>
                <a:spcPct val="120000"/>
              </a:lnSpc>
            </a:pPr>
            <a:r>
              <a:rPr lang="en-GB" sz="2400" dirty="0" smtClean="0"/>
              <a:t>Adolescent </a:t>
            </a:r>
            <a:r>
              <a:rPr lang="en-GB" sz="2400" dirty="0" smtClean="0"/>
              <a:t>girls and boys </a:t>
            </a:r>
            <a:r>
              <a:rPr lang="en-GB" sz="2400" dirty="0" smtClean="0"/>
              <a:t>watched </a:t>
            </a:r>
            <a:r>
              <a:rPr lang="en-GB" sz="2400" dirty="0" smtClean="0"/>
              <a:t>the show </a:t>
            </a:r>
            <a:r>
              <a:rPr lang="en-GB" sz="2400" dirty="0" smtClean="0"/>
              <a:t>more than parents</a:t>
            </a:r>
            <a:endParaRPr lang="en-GB" sz="2400" dirty="0" smtClean="0"/>
          </a:p>
          <a:p>
            <a:pPr lvl="0"/>
            <a:r>
              <a:rPr lang="en-GB" sz="2400" dirty="0" smtClean="0"/>
              <a:t>Higher knowledge </a:t>
            </a:r>
            <a:r>
              <a:rPr lang="en-GB" sz="2400" dirty="0" smtClean="0"/>
              <a:t>of age </a:t>
            </a:r>
            <a:r>
              <a:rPr lang="en-GB" sz="2400" dirty="0" smtClean="0"/>
              <a:t>of </a:t>
            </a:r>
            <a:r>
              <a:rPr lang="en-GB" sz="2400" dirty="0" smtClean="0"/>
              <a:t>marriage with higher exposure</a:t>
            </a:r>
          </a:p>
          <a:p>
            <a:r>
              <a:rPr lang="en-GB" sz="2400" dirty="0"/>
              <a:t>Higher exposure showed a positive correlation with knowledge of consequences of child marriage and dowry </a:t>
            </a:r>
            <a:endParaRPr lang="en-GB" sz="2400" dirty="0" smtClean="0"/>
          </a:p>
          <a:p>
            <a:pPr lvl="0"/>
            <a:r>
              <a:rPr lang="en-GB" sz="2400" dirty="0"/>
              <a:t>H</a:t>
            </a:r>
            <a:r>
              <a:rPr lang="en-GB" sz="2400" dirty="0" smtClean="0"/>
              <a:t>igher </a:t>
            </a:r>
            <a:r>
              <a:rPr lang="en-GB" sz="2400" dirty="0"/>
              <a:t>levels of </a:t>
            </a:r>
            <a:r>
              <a:rPr lang="en-GB" sz="2400" dirty="0" smtClean="0"/>
              <a:t>IPC/discussion around CM including among boys and men at </a:t>
            </a:r>
            <a:r>
              <a:rPr lang="en-GB" sz="2400" dirty="0" err="1" smtClean="0"/>
              <a:t>endline</a:t>
            </a:r>
            <a:endParaRPr lang="en-US" sz="2400" dirty="0"/>
          </a:p>
          <a:p>
            <a:pPr lvl="0"/>
            <a:r>
              <a:rPr lang="en-US" sz="2400" dirty="0"/>
              <a:t>Increases in actions </a:t>
            </a:r>
            <a:r>
              <a:rPr lang="en-US" sz="2400" dirty="0" smtClean="0"/>
              <a:t>to </a:t>
            </a:r>
            <a:r>
              <a:rPr lang="en-US" sz="2400" dirty="0"/>
              <a:t>prevent </a:t>
            </a:r>
            <a:r>
              <a:rPr lang="en-US" sz="2400" dirty="0" smtClean="0"/>
              <a:t>CM over </a:t>
            </a:r>
            <a:r>
              <a:rPr lang="en-US" sz="2400" dirty="0"/>
              <a:t>time and by </a:t>
            </a:r>
            <a:r>
              <a:rPr lang="en-US" sz="2400" dirty="0" smtClean="0"/>
              <a:t>exposure</a:t>
            </a:r>
            <a:endParaRPr lang="en-US" sz="2400" dirty="0" smtClean="0"/>
          </a:p>
          <a:p>
            <a:r>
              <a:rPr lang="en-GB" sz="2400" dirty="0" smtClean="0"/>
              <a:t>Low </a:t>
            </a:r>
            <a:r>
              <a:rPr lang="en-GB" sz="2400" dirty="0"/>
              <a:t>levels of exposure and </a:t>
            </a:r>
            <a:r>
              <a:rPr lang="en-GB" sz="2400" dirty="0" smtClean="0"/>
              <a:t>engagement</a:t>
            </a:r>
          </a:p>
          <a:p>
            <a:r>
              <a:rPr lang="en-US" sz="2400" dirty="0"/>
              <a:t>Personal and family perceptions of disapproval of child marriage increased </a:t>
            </a:r>
            <a:r>
              <a:rPr lang="en-US" sz="2400" dirty="0" smtClean="0"/>
              <a:t>over </a:t>
            </a:r>
            <a:r>
              <a:rPr lang="en-US" sz="2400" dirty="0"/>
              <a:t>time and by level of </a:t>
            </a:r>
            <a:r>
              <a:rPr lang="en-US" sz="2400" dirty="0" smtClean="0"/>
              <a:t>exposure</a:t>
            </a:r>
          </a:p>
          <a:p>
            <a:r>
              <a:rPr lang="en-US" sz="2400" dirty="0"/>
              <a:t>C</a:t>
            </a:r>
            <a:r>
              <a:rPr lang="en-US" sz="2400" dirty="0" smtClean="0"/>
              <a:t>ommunity </a:t>
            </a:r>
            <a:r>
              <a:rPr lang="en-US" sz="2400" dirty="0"/>
              <a:t>level perceptions about disapproval of child marriage decreased over time </a:t>
            </a:r>
            <a:r>
              <a:rPr lang="en-US" sz="2400" dirty="0" smtClean="0"/>
              <a:t>and not </a:t>
            </a:r>
            <a:r>
              <a:rPr lang="en-US" sz="2400" dirty="0"/>
              <a:t>affected by exposure.</a:t>
            </a:r>
          </a:p>
          <a:p>
            <a:endParaRPr lang="en-GB" sz="2400" dirty="0"/>
          </a:p>
          <a:p>
            <a:pPr marL="0" lvl="0" indent="0">
              <a:buNone/>
            </a:pPr>
            <a:endParaRPr lang="en-US" sz="2400" dirty="0"/>
          </a:p>
          <a:p>
            <a:pPr lvl="0"/>
            <a:endParaRPr lang="en-US" sz="2400" dirty="0"/>
          </a:p>
        </p:txBody>
      </p:sp>
    </p:spTree>
    <p:extLst>
      <p:ext uri="{BB962C8B-B14F-4D97-AF65-F5344CB8AC3E}">
        <p14:creationId xmlns:p14="http://schemas.microsoft.com/office/powerpoint/2010/main" val="21856512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41806"/>
            <a:ext cx="8229600" cy="1143000"/>
          </a:xfrm>
        </p:spPr>
        <p:txBody>
          <a:bodyPr>
            <a:normAutofit/>
          </a:bodyPr>
          <a:lstStyle/>
          <a:p>
            <a:r>
              <a:rPr lang="en-US" dirty="0" smtClean="0"/>
              <a:t>Findings: Gender Norms</a:t>
            </a:r>
            <a:endParaRPr lang="en-US" dirty="0"/>
          </a:p>
        </p:txBody>
      </p:sp>
      <p:sp>
        <p:nvSpPr>
          <p:cNvPr id="3" name="Content Placeholder 2"/>
          <p:cNvSpPr>
            <a:spLocks noGrp="1"/>
          </p:cNvSpPr>
          <p:nvPr>
            <p:ph idx="1"/>
          </p:nvPr>
        </p:nvSpPr>
        <p:spPr>
          <a:xfrm>
            <a:off x="457200" y="1380068"/>
            <a:ext cx="8229600" cy="4771496"/>
          </a:xfrm>
        </p:spPr>
        <p:txBody>
          <a:bodyPr>
            <a:noAutofit/>
          </a:bodyPr>
          <a:lstStyle/>
          <a:p>
            <a:r>
              <a:rPr lang="en-GB" sz="2400" dirty="0"/>
              <a:t>Attitudes around early marriage, girl’s education, gender roles, and sexual harassment showed positive improvements over time and by level of exposure </a:t>
            </a:r>
            <a:endParaRPr lang="en-US" sz="2400" dirty="0"/>
          </a:p>
          <a:p>
            <a:pPr lvl="0"/>
            <a:r>
              <a:rPr lang="en-US" sz="2400" dirty="0" smtClean="0"/>
              <a:t>Increase </a:t>
            </a:r>
            <a:r>
              <a:rPr lang="en-US" sz="2400" dirty="0"/>
              <a:t>in positive attitudes towards girls' nutritional requirements, breaking menstrual taboos, girls playing football and </a:t>
            </a:r>
            <a:r>
              <a:rPr lang="en-US" sz="2400" dirty="0" smtClean="0"/>
              <a:t>education</a:t>
            </a:r>
            <a:endParaRPr lang="en-US" sz="2400" dirty="0"/>
          </a:p>
          <a:p>
            <a:pPr lvl="0"/>
            <a:r>
              <a:rPr lang="en-US" sz="2400" dirty="0"/>
              <a:t>M</a:t>
            </a:r>
            <a:r>
              <a:rPr lang="en-US" sz="2400" dirty="0" smtClean="0"/>
              <a:t>ore </a:t>
            </a:r>
            <a:r>
              <a:rPr lang="en-US" sz="2400" dirty="0"/>
              <a:t>respondents </a:t>
            </a:r>
            <a:r>
              <a:rPr lang="en-US" sz="2400" dirty="0" smtClean="0"/>
              <a:t>(both </a:t>
            </a:r>
            <a:r>
              <a:rPr lang="en-US" sz="2400" dirty="0"/>
              <a:t>over time and by </a:t>
            </a:r>
            <a:r>
              <a:rPr lang="en-US" sz="2400" dirty="0" smtClean="0"/>
              <a:t>exposure) </a:t>
            </a:r>
            <a:r>
              <a:rPr lang="en-US" sz="2400" dirty="0"/>
              <a:t>agree that girls are not responsible for sexual harassment  or eve </a:t>
            </a:r>
            <a:r>
              <a:rPr lang="en-US" sz="2400" dirty="0" smtClean="0"/>
              <a:t>teasing</a:t>
            </a:r>
            <a:endParaRPr lang="en-US" sz="2400" dirty="0"/>
          </a:p>
          <a:p>
            <a:pPr lvl="0"/>
            <a:r>
              <a:rPr lang="en-US" sz="2400" dirty="0"/>
              <a:t>I</a:t>
            </a:r>
            <a:r>
              <a:rPr lang="en-US" sz="2400" dirty="0" smtClean="0"/>
              <a:t>mprovement </a:t>
            </a:r>
            <a:r>
              <a:rPr lang="en-US" sz="2400" dirty="0"/>
              <a:t>in negative attitudes towards relying on a daughters’ income during old age, </a:t>
            </a:r>
            <a:r>
              <a:rPr lang="en-US" sz="2400" dirty="0" smtClean="0"/>
              <a:t>over </a:t>
            </a:r>
            <a:r>
              <a:rPr lang="en-US" sz="2400" dirty="0"/>
              <a:t>time and by </a:t>
            </a:r>
            <a:r>
              <a:rPr lang="en-US" sz="2400" dirty="0" smtClean="0"/>
              <a:t>exposure </a:t>
            </a:r>
            <a:endParaRPr lang="en-US" sz="2400" dirty="0"/>
          </a:p>
          <a:p>
            <a:pPr lvl="0"/>
            <a:r>
              <a:rPr lang="en-US" sz="2400" dirty="0" smtClean="0"/>
              <a:t>Decline </a:t>
            </a:r>
            <a:r>
              <a:rPr lang="en-US" sz="2400" dirty="0"/>
              <a:t>in beliefs that sons should continue education over girls if there are financial </a:t>
            </a:r>
            <a:r>
              <a:rPr lang="en-US" sz="2400" dirty="0" smtClean="0"/>
              <a:t>constraints</a:t>
            </a:r>
          </a:p>
          <a:p>
            <a:pPr marL="0" lvl="0" indent="0">
              <a:buNone/>
            </a:pPr>
            <a:endParaRPr lang="en-US" sz="2400" dirty="0"/>
          </a:p>
          <a:p>
            <a:endParaRPr lang="en-US" sz="1400" dirty="0"/>
          </a:p>
        </p:txBody>
      </p:sp>
    </p:spTree>
    <p:extLst>
      <p:ext uri="{BB962C8B-B14F-4D97-AF65-F5344CB8AC3E}">
        <p14:creationId xmlns:p14="http://schemas.microsoft.com/office/powerpoint/2010/main" val="32930351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Achievements &amp; Innovations</a:t>
            </a: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201229833"/>
              </p:ext>
            </p:extLst>
          </p:nvPr>
        </p:nvGraphicFramePr>
        <p:xfrm>
          <a:off x="627840" y="1700455"/>
          <a:ext cx="5197226" cy="4447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 xmlns:a16="http://schemas.microsoft.com/office/drawing/2014/main" id="{3A7256AE-FC92-4453-A6EC-E3C4F516B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003" t="16412" r="8394" b="10281"/>
          <a:stretch/>
        </p:blipFill>
        <p:spPr>
          <a:xfrm>
            <a:off x="6214533" y="3726749"/>
            <a:ext cx="2702927" cy="2421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80265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Implementing Partners</a:t>
            </a:r>
            <a:endParaRPr lang="en-US" dirty="0"/>
          </a:p>
        </p:txBody>
      </p:sp>
      <p:sp>
        <p:nvSpPr>
          <p:cNvPr id="3" name="Content Placeholder 2"/>
          <p:cNvSpPr>
            <a:spLocks noGrp="1"/>
          </p:cNvSpPr>
          <p:nvPr>
            <p:ph idx="1"/>
          </p:nvPr>
        </p:nvSpPr>
        <p:spPr/>
        <p:txBody>
          <a:bodyPr/>
          <a:lstStyle/>
          <a:p>
            <a:pPr marL="0" indent="0">
              <a:lnSpc>
                <a:spcPct val="115000"/>
              </a:lnSpc>
              <a:spcAft>
                <a:spcPts val="0"/>
              </a:spcAft>
              <a:buNone/>
            </a:pPr>
            <a:endParaRPr lang="en-GB" dirty="0">
              <a:ea typeface="ＭＳ 明朝"/>
              <a:cs typeface="Times New Roman"/>
            </a:endParaRPr>
          </a:p>
          <a:p>
            <a:pPr marL="0" indent="0">
              <a:lnSpc>
                <a:spcPct val="115000"/>
              </a:lnSpc>
              <a:spcAft>
                <a:spcPts val="0"/>
              </a:spcAft>
              <a:buNone/>
            </a:pPr>
            <a:endParaRPr lang="en-GB" dirty="0">
              <a:ea typeface="ＭＳ 明朝"/>
              <a:cs typeface="Times New Roman"/>
            </a:endParaRPr>
          </a:p>
        </p:txBody>
      </p:sp>
      <p:pic>
        <p:nvPicPr>
          <p:cNvPr id="4" name="Picture 3" descr="ECM Partn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93" y="1253067"/>
            <a:ext cx="8696740" cy="5275434"/>
          </a:xfrm>
          <a:prstGeom prst="rect">
            <a:avLst/>
          </a:prstGeom>
        </p:spPr>
      </p:pic>
    </p:spTree>
    <p:extLst>
      <p:ext uri="{BB962C8B-B14F-4D97-AF65-F5344CB8AC3E}">
        <p14:creationId xmlns:p14="http://schemas.microsoft.com/office/powerpoint/2010/main" val="396155270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spPr>
      <a:bodyPr/>
      <a:lstStyle/>
      <a:style>
        <a:lnRef idx="2">
          <a:schemeClr val="accent3">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3" ma:contentTypeDescription="Create a new document." ma:contentTypeScope="" ma:versionID="c418049f55abf85f32c04361051a2076">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0c9ca75980606e41bb82a43c5814b0e1"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B51593-8DF3-4191-89BB-3A7CB3B63005}"/>
</file>

<file path=customXml/itemProps2.xml><?xml version="1.0" encoding="utf-8"?>
<ds:datastoreItem xmlns:ds="http://schemas.openxmlformats.org/officeDocument/2006/customXml" ds:itemID="{C2D051FC-6882-4140-A97E-E7BCEB510B54}"/>
</file>

<file path=customXml/itemProps3.xml><?xml version="1.0" encoding="utf-8"?>
<ds:datastoreItem xmlns:ds="http://schemas.openxmlformats.org/officeDocument/2006/customXml" ds:itemID="{0E43583B-ABB4-4059-A9A7-6FB09646B332}"/>
</file>

<file path=docProps/app.xml><?xml version="1.0" encoding="utf-8"?>
<Properties xmlns="http://schemas.openxmlformats.org/officeDocument/2006/extended-properties" xmlns:vt="http://schemas.openxmlformats.org/officeDocument/2006/docPropsVTypes">
  <TotalTime>9370</TotalTime>
  <Words>1594</Words>
  <Application>Microsoft Macintosh PowerPoint</Application>
  <PresentationFormat>On-screen Show (4:3)</PresentationFormat>
  <Paragraphs>123</Paragraphs>
  <Slides>11</Slides>
  <Notes>8</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ENABLING GENDER NORM CHANGE THROUGH COMMUNICATION: A  CASE STUDY OF A TRANS-MEDIA ENTERTAINMENT-EDUCATION  INITIATIVE IN BANGLADESH    </vt:lpstr>
      <vt:lpstr>Overview</vt:lpstr>
      <vt:lpstr>360 Degree Approach</vt:lpstr>
      <vt:lpstr>Dhol Campaign</vt:lpstr>
      <vt:lpstr>Icchedana</vt:lpstr>
      <vt:lpstr>Summary of Key Findings</vt:lpstr>
      <vt:lpstr>Findings: Gender Norms</vt:lpstr>
      <vt:lpstr>Achievements &amp; Innovations</vt:lpstr>
      <vt:lpstr>Implementing Partners</vt:lpstr>
      <vt:lpstr>Takeaways: Partnership and Capacity Building</vt:lpstr>
      <vt:lpstr>Recommendations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Documentation of C4D-ECM Initiatives</dc:title>
  <dc:creator>Ami Sengupta</dc:creator>
  <cp:lastModifiedBy>Ami Sengupta</cp:lastModifiedBy>
  <cp:revision>138</cp:revision>
  <dcterms:created xsi:type="dcterms:W3CDTF">2019-11-03T10:31:41Z</dcterms:created>
  <dcterms:modified xsi:type="dcterms:W3CDTF">2021-12-01T09:02:28Z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0x010100DBC617633D9DA1429FD18118B9918E27</vt:lpwstr>
  </property>
</Properties>
</file>