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01" r:id="rId6"/>
    <p:sldId id="314" r:id="rId7"/>
    <p:sldId id="303" r:id="rId8"/>
    <p:sldId id="307" r:id="rId9"/>
    <p:sldId id="316" r:id="rId10"/>
    <p:sldId id="315" r:id="rId11"/>
    <p:sldId id="318" r:id="rId12"/>
    <p:sldId id="304" r:id="rId13"/>
    <p:sldId id="31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imberlyhowe%201%202\Downloads\early_marriage_tables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imberlyhowe%201%202\Downloads\early_marriage_tables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Sample</a:t>
            </a:r>
            <a:r>
              <a:rPr lang="en-GB" sz="2400" baseline="0"/>
              <a:t> by Marital Status (n=140) 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9-584E-A325-0F992081C2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9-584E-A325-0F992081C2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39-584E-A325-0F992081C2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39-584E-A325-0F992081C243}"/>
              </c:ext>
            </c:extLst>
          </c:dPt>
          <c:cat>
            <c:strRef>
              <c:f>'summary stat'!$K$53:$K$56</c:f>
              <c:strCache>
                <c:ptCount val="4"/>
                <c:pt idx="0">
                  <c:v>Unmarried</c:v>
                </c:pt>
                <c:pt idx="1">
                  <c:v>Married</c:v>
                </c:pt>
                <c:pt idx="2">
                  <c:v>Widow</c:v>
                </c:pt>
                <c:pt idx="3">
                  <c:v>Divorced</c:v>
                </c:pt>
              </c:strCache>
            </c:strRef>
          </c:cat>
          <c:val>
            <c:numRef>
              <c:f>'summary stat'!$L$53:$L$56</c:f>
              <c:numCache>
                <c:formatCode>General</c:formatCode>
                <c:ptCount val="4"/>
                <c:pt idx="0">
                  <c:v>61</c:v>
                </c:pt>
                <c:pt idx="1">
                  <c:v>40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39-584E-A325-0F992081C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GB" sz="1800" b="1">
                <a:latin typeface="+mj-lt"/>
              </a:rPr>
              <a:t>Age</a:t>
            </a:r>
            <a:r>
              <a:rPr lang="en-GB" sz="1800" b="1" baseline="0">
                <a:latin typeface="+mj-lt"/>
              </a:rPr>
              <a:t> of Marriage (n=79)</a:t>
            </a:r>
            <a:endParaRPr lang="en-GB" sz="1800" b="1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F-6340-9882-BEB649DA13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F-6340-9882-BEB649DA13D9}"/>
              </c:ext>
            </c:extLst>
          </c:dPt>
          <c:cat>
            <c:strRef>
              <c:f>'summary stat'!$Q$75:$Q$76</c:f>
              <c:strCache>
                <c:ptCount val="2"/>
                <c:pt idx="0">
                  <c:v>Married &lt; 18</c:v>
                </c:pt>
                <c:pt idx="1">
                  <c:v>Married 18 +</c:v>
                </c:pt>
              </c:strCache>
            </c:strRef>
          </c:cat>
          <c:val>
            <c:numRef>
              <c:f>'summary stat'!$R$75:$R$76</c:f>
              <c:numCache>
                <c:formatCode>General</c:formatCode>
                <c:ptCount val="2"/>
                <c:pt idx="0">
                  <c:v>70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AF-6340-9882-BEB649DA1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CBFA6-168D-4E8C-9C6F-EDA027B12F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0E7425-D688-4F55-8C7F-CB0A3F8304A3}">
      <dgm:prSet/>
      <dgm:spPr/>
      <dgm:t>
        <a:bodyPr/>
        <a:lstStyle/>
        <a:p>
          <a:r>
            <a:rPr lang="en-US"/>
            <a:t>Difficulties accessing education</a:t>
          </a:r>
        </a:p>
      </dgm:t>
    </dgm:pt>
    <dgm:pt modelId="{F1F4BA46-42D8-404F-A297-F0C7A23D9C97}" type="parTrans" cxnId="{5DE7FBE8-AA4C-4BC4-AB81-90F8B65BF757}">
      <dgm:prSet/>
      <dgm:spPr/>
      <dgm:t>
        <a:bodyPr/>
        <a:lstStyle/>
        <a:p>
          <a:endParaRPr lang="en-US"/>
        </a:p>
      </dgm:t>
    </dgm:pt>
    <dgm:pt modelId="{1192FC85-1C8D-4F07-BB63-5976196DFF58}" type="sibTrans" cxnId="{5DE7FBE8-AA4C-4BC4-AB81-90F8B65BF757}">
      <dgm:prSet/>
      <dgm:spPr/>
      <dgm:t>
        <a:bodyPr/>
        <a:lstStyle/>
        <a:p>
          <a:endParaRPr lang="en-US"/>
        </a:p>
      </dgm:t>
    </dgm:pt>
    <dgm:pt modelId="{4C73E6DC-1176-4BA0-9810-026D6EE8DA88}">
      <dgm:prSet/>
      <dgm:spPr/>
      <dgm:t>
        <a:bodyPr/>
        <a:lstStyle/>
        <a:p>
          <a:r>
            <a:rPr lang="en-US"/>
            <a:t>Harassment is common</a:t>
          </a:r>
        </a:p>
      </dgm:t>
    </dgm:pt>
    <dgm:pt modelId="{98F3B0B5-F6EE-43A4-9C0B-1D8F65C8001D}" type="parTrans" cxnId="{EABBDFFB-F5FD-4DB5-895D-ECA6E45DA56E}">
      <dgm:prSet/>
      <dgm:spPr/>
      <dgm:t>
        <a:bodyPr/>
        <a:lstStyle/>
        <a:p>
          <a:endParaRPr lang="en-US"/>
        </a:p>
      </dgm:t>
    </dgm:pt>
    <dgm:pt modelId="{AA29AA13-B3B0-4D7C-B885-B26F82E83656}" type="sibTrans" cxnId="{EABBDFFB-F5FD-4DB5-895D-ECA6E45DA56E}">
      <dgm:prSet/>
      <dgm:spPr/>
      <dgm:t>
        <a:bodyPr/>
        <a:lstStyle/>
        <a:p>
          <a:endParaRPr lang="en-US"/>
        </a:p>
      </dgm:t>
    </dgm:pt>
    <dgm:pt modelId="{DD89F063-DCA0-4DF8-89E4-C24B2DBF23B5}">
      <dgm:prSet/>
      <dgm:spPr/>
      <dgm:t>
        <a:bodyPr/>
        <a:lstStyle/>
        <a:p>
          <a:r>
            <a:rPr lang="en-US"/>
            <a:t>Socially excluded</a:t>
          </a:r>
        </a:p>
      </dgm:t>
    </dgm:pt>
    <dgm:pt modelId="{B31612AD-D30E-4E15-A95E-ACAC007E083B}" type="parTrans" cxnId="{79779FDE-E64C-49CE-9FE9-AB72659B4EF8}">
      <dgm:prSet/>
      <dgm:spPr/>
      <dgm:t>
        <a:bodyPr/>
        <a:lstStyle/>
        <a:p>
          <a:endParaRPr lang="en-US"/>
        </a:p>
      </dgm:t>
    </dgm:pt>
    <dgm:pt modelId="{B1AE3475-4AF4-4461-9BC1-1668A7C91BA5}" type="sibTrans" cxnId="{79779FDE-E64C-49CE-9FE9-AB72659B4EF8}">
      <dgm:prSet/>
      <dgm:spPr/>
      <dgm:t>
        <a:bodyPr/>
        <a:lstStyle/>
        <a:p>
          <a:endParaRPr lang="en-US"/>
        </a:p>
      </dgm:t>
    </dgm:pt>
    <dgm:pt modelId="{F661E2BE-F218-4E9D-A9C1-9B5DE65857F2}">
      <dgm:prSet/>
      <dgm:spPr/>
      <dgm:t>
        <a:bodyPr/>
        <a:lstStyle/>
        <a:p>
          <a:r>
            <a:rPr lang="en-US"/>
            <a:t>Feel burdensome to natal families</a:t>
          </a:r>
        </a:p>
      </dgm:t>
    </dgm:pt>
    <dgm:pt modelId="{DA89219F-4AFA-4717-B02D-3695D6AD9179}" type="parTrans" cxnId="{E65D8DAE-7089-460B-8A37-5BAE42F90818}">
      <dgm:prSet/>
      <dgm:spPr/>
      <dgm:t>
        <a:bodyPr/>
        <a:lstStyle/>
        <a:p>
          <a:endParaRPr lang="en-US"/>
        </a:p>
      </dgm:t>
    </dgm:pt>
    <dgm:pt modelId="{8097817A-3B0C-4518-BA6C-6FE813F88C18}" type="sibTrans" cxnId="{E65D8DAE-7089-460B-8A37-5BAE42F90818}">
      <dgm:prSet/>
      <dgm:spPr/>
      <dgm:t>
        <a:bodyPr/>
        <a:lstStyle/>
        <a:p>
          <a:endParaRPr lang="en-US"/>
        </a:p>
      </dgm:t>
    </dgm:pt>
    <dgm:pt modelId="{66A8A593-97CB-4258-B659-17C2785DBBA5}">
      <dgm:prSet/>
      <dgm:spPr/>
      <dgm:t>
        <a:bodyPr/>
        <a:lstStyle/>
        <a:p>
          <a:r>
            <a:rPr lang="en-US"/>
            <a:t>Few quality marriage prospects</a:t>
          </a:r>
        </a:p>
      </dgm:t>
    </dgm:pt>
    <dgm:pt modelId="{E953489A-9388-4CA4-A2EA-0AF21AB9A33E}" type="parTrans" cxnId="{0559425F-EEEC-4D46-B656-2F141464134C}">
      <dgm:prSet/>
      <dgm:spPr/>
      <dgm:t>
        <a:bodyPr/>
        <a:lstStyle/>
        <a:p>
          <a:endParaRPr lang="en-US"/>
        </a:p>
      </dgm:t>
    </dgm:pt>
    <dgm:pt modelId="{114A442B-AA65-47BC-A6AE-DDD8D8277001}" type="sibTrans" cxnId="{0559425F-EEEC-4D46-B656-2F141464134C}">
      <dgm:prSet/>
      <dgm:spPr/>
      <dgm:t>
        <a:bodyPr/>
        <a:lstStyle/>
        <a:p>
          <a:endParaRPr lang="en-US"/>
        </a:p>
      </dgm:t>
    </dgm:pt>
    <dgm:pt modelId="{E6E9E6A3-3EE4-4843-88A2-09B693C99CEE}">
      <dgm:prSet/>
      <dgm:spPr/>
      <dgm:t>
        <a:bodyPr/>
        <a:lstStyle/>
        <a:p>
          <a:r>
            <a:rPr lang="en-US"/>
            <a:t>At risk for exploitation</a:t>
          </a:r>
        </a:p>
      </dgm:t>
    </dgm:pt>
    <dgm:pt modelId="{8740C165-8A8E-4075-A3C9-C1EC3C7D2F05}" type="parTrans" cxnId="{8D0C8388-1F1A-454F-94C4-CC233BE90110}">
      <dgm:prSet/>
      <dgm:spPr/>
      <dgm:t>
        <a:bodyPr/>
        <a:lstStyle/>
        <a:p>
          <a:endParaRPr lang="en-US"/>
        </a:p>
      </dgm:t>
    </dgm:pt>
    <dgm:pt modelId="{D5A18675-442A-471A-A7B9-59E014EEF21C}" type="sibTrans" cxnId="{8D0C8388-1F1A-454F-94C4-CC233BE90110}">
      <dgm:prSet/>
      <dgm:spPr/>
      <dgm:t>
        <a:bodyPr/>
        <a:lstStyle/>
        <a:p>
          <a:endParaRPr lang="en-US"/>
        </a:p>
      </dgm:t>
    </dgm:pt>
    <dgm:pt modelId="{9787F5CE-FCB9-C747-A691-7D717680D831}" type="pres">
      <dgm:prSet presAssocID="{659CBFA6-168D-4E8C-9C6F-EDA027B12FAD}" presName="linear" presStyleCnt="0">
        <dgm:presLayoutVars>
          <dgm:animLvl val="lvl"/>
          <dgm:resizeHandles val="exact"/>
        </dgm:presLayoutVars>
      </dgm:prSet>
      <dgm:spPr/>
    </dgm:pt>
    <dgm:pt modelId="{FE7E850F-E82E-DF47-B455-13FE3AC355A6}" type="pres">
      <dgm:prSet presAssocID="{200E7425-D688-4F55-8C7F-CB0A3F8304A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4EDFB4-0AF0-E44D-AAFF-066475E8826E}" type="pres">
      <dgm:prSet presAssocID="{1192FC85-1C8D-4F07-BB63-5976196DFF58}" presName="spacer" presStyleCnt="0"/>
      <dgm:spPr/>
    </dgm:pt>
    <dgm:pt modelId="{3D3ABBCB-CB3F-7347-8481-906867730D92}" type="pres">
      <dgm:prSet presAssocID="{4C73E6DC-1176-4BA0-9810-026D6EE8DA8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DC5AE35-7A50-6A43-ABCA-B8551321F306}" type="pres">
      <dgm:prSet presAssocID="{AA29AA13-B3B0-4D7C-B885-B26F82E83656}" presName="spacer" presStyleCnt="0"/>
      <dgm:spPr/>
    </dgm:pt>
    <dgm:pt modelId="{525544B4-59C0-F74B-846F-9D4154B0BF48}" type="pres">
      <dgm:prSet presAssocID="{DD89F063-DCA0-4DF8-89E4-C24B2DBF23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22E55D8-229C-0245-9E32-EF2155A56749}" type="pres">
      <dgm:prSet presAssocID="{B1AE3475-4AF4-4461-9BC1-1668A7C91BA5}" presName="spacer" presStyleCnt="0"/>
      <dgm:spPr/>
    </dgm:pt>
    <dgm:pt modelId="{5458CF20-61C9-384C-BBAE-C61467161342}" type="pres">
      <dgm:prSet presAssocID="{F661E2BE-F218-4E9D-A9C1-9B5DE65857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5BFBD81-A54D-3049-BE10-99117A3E9E7A}" type="pres">
      <dgm:prSet presAssocID="{8097817A-3B0C-4518-BA6C-6FE813F88C18}" presName="spacer" presStyleCnt="0"/>
      <dgm:spPr/>
    </dgm:pt>
    <dgm:pt modelId="{A465AA7C-7C8B-EE48-B17B-BC7D8D12BE30}" type="pres">
      <dgm:prSet presAssocID="{66A8A593-97CB-4258-B659-17C2785DBBA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8D3BAF7-639F-754B-9C35-716057190A97}" type="pres">
      <dgm:prSet presAssocID="{114A442B-AA65-47BC-A6AE-DDD8D8277001}" presName="spacer" presStyleCnt="0"/>
      <dgm:spPr/>
    </dgm:pt>
    <dgm:pt modelId="{72080B2D-72D8-7C4B-AFD0-865E209AFBAE}" type="pres">
      <dgm:prSet presAssocID="{E6E9E6A3-3EE4-4843-88A2-09B693C99CE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3A2B800-D1B8-7444-923A-ED233BCF43D4}" type="presOf" srcId="{66A8A593-97CB-4258-B659-17C2785DBBA5}" destId="{A465AA7C-7C8B-EE48-B17B-BC7D8D12BE30}" srcOrd="0" destOrd="0" presId="urn:microsoft.com/office/officeart/2005/8/layout/vList2"/>
    <dgm:cxn modelId="{777CB81D-3185-2C4F-82A6-C6AAC3141341}" type="presOf" srcId="{E6E9E6A3-3EE4-4843-88A2-09B693C99CEE}" destId="{72080B2D-72D8-7C4B-AFD0-865E209AFBAE}" srcOrd="0" destOrd="0" presId="urn:microsoft.com/office/officeart/2005/8/layout/vList2"/>
    <dgm:cxn modelId="{0559425F-EEEC-4D46-B656-2F141464134C}" srcId="{659CBFA6-168D-4E8C-9C6F-EDA027B12FAD}" destId="{66A8A593-97CB-4258-B659-17C2785DBBA5}" srcOrd="4" destOrd="0" parTransId="{E953489A-9388-4CA4-A2EA-0AF21AB9A33E}" sibTransId="{114A442B-AA65-47BC-A6AE-DDD8D8277001}"/>
    <dgm:cxn modelId="{04E8084F-F7E8-6D4E-BD79-0F07155DF4FD}" type="presOf" srcId="{200E7425-D688-4F55-8C7F-CB0A3F8304A3}" destId="{FE7E850F-E82E-DF47-B455-13FE3AC355A6}" srcOrd="0" destOrd="0" presId="urn:microsoft.com/office/officeart/2005/8/layout/vList2"/>
    <dgm:cxn modelId="{23D5A552-2CD3-534F-89D5-9681288667A7}" type="presOf" srcId="{F661E2BE-F218-4E9D-A9C1-9B5DE65857F2}" destId="{5458CF20-61C9-384C-BBAE-C61467161342}" srcOrd="0" destOrd="0" presId="urn:microsoft.com/office/officeart/2005/8/layout/vList2"/>
    <dgm:cxn modelId="{4342AA80-3EF4-9841-958E-C39B948ACD20}" type="presOf" srcId="{659CBFA6-168D-4E8C-9C6F-EDA027B12FAD}" destId="{9787F5CE-FCB9-C747-A691-7D717680D831}" srcOrd="0" destOrd="0" presId="urn:microsoft.com/office/officeart/2005/8/layout/vList2"/>
    <dgm:cxn modelId="{8D0C8388-1F1A-454F-94C4-CC233BE90110}" srcId="{659CBFA6-168D-4E8C-9C6F-EDA027B12FAD}" destId="{E6E9E6A3-3EE4-4843-88A2-09B693C99CEE}" srcOrd="5" destOrd="0" parTransId="{8740C165-8A8E-4075-A3C9-C1EC3C7D2F05}" sibTransId="{D5A18675-442A-471A-A7B9-59E014EEF21C}"/>
    <dgm:cxn modelId="{E65D8DAE-7089-460B-8A37-5BAE42F90818}" srcId="{659CBFA6-168D-4E8C-9C6F-EDA027B12FAD}" destId="{F661E2BE-F218-4E9D-A9C1-9B5DE65857F2}" srcOrd="3" destOrd="0" parTransId="{DA89219F-4AFA-4717-B02D-3695D6AD9179}" sibTransId="{8097817A-3B0C-4518-BA6C-6FE813F88C18}"/>
    <dgm:cxn modelId="{7A401DD0-0DD6-4C4A-9FA1-7BF545FC7F33}" type="presOf" srcId="{DD89F063-DCA0-4DF8-89E4-C24B2DBF23B5}" destId="{525544B4-59C0-F74B-846F-9D4154B0BF48}" srcOrd="0" destOrd="0" presId="urn:microsoft.com/office/officeart/2005/8/layout/vList2"/>
    <dgm:cxn modelId="{79779FDE-E64C-49CE-9FE9-AB72659B4EF8}" srcId="{659CBFA6-168D-4E8C-9C6F-EDA027B12FAD}" destId="{DD89F063-DCA0-4DF8-89E4-C24B2DBF23B5}" srcOrd="2" destOrd="0" parTransId="{B31612AD-D30E-4E15-A95E-ACAC007E083B}" sibTransId="{B1AE3475-4AF4-4461-9BC1-1668A7C91BA5}"/>
    <dgm:cxn modelId="{5DE7FBE8-AA4C-4BC4-AB81-90F8B65BF757}" srcId="{659CBFA6-168D-4E8C-9C6F-EDA027B12FAD}" destId="{200E7425-D688-4F55-8C7F-CB0A3F8304A3}" srcOrd="0" destOrd="0" parTransId="{F1F4BA46-42D8-404F-A297-F0C7A23D9C97}" sibTransId="{1192FC85-1C8D-4F07-BB63-5976196DFF58}"/>
    <dgm:cxn modelId="{EABBDFFB-F5FD-4DB5-895D-ECA6E45DA56E}" srcId="{659CBFA6-168D-4E8C-9C6F-EDA027B12FAD}" destId="{4C73E6DC-1176-4BA0-9810-026D6EE8DA88}" srcOrd="1" destOrd="0" parTransId="{98F3B0B5-F6EE-43A4-9C0B-1D8F65C8001D}" sibTransId="{AA29AA13-B3B0-4D7C-B885-B26F82E83656}"/>
    <dgm:cxn modelId="{1D0E86FE-97EF-8F4C-8486-2214B6541B01}" type="presOf" srcId="{4C73E6DC-1176-4BA0-9810-026D6EE8DA88}" destId="{3D3ABBCB-CB3F-7347-8481-906867730D92}" srcOrd="0" destOrd="0" presId="urn:microsoft.com/office/officeart/2005/8/layout/vList2"/>
    <dgm:cxn modelId="{ADF9D5CF-BF60-C24E-99F2-09AC98C44AC2}" type="presParOf" srcId="{9787F5CE-FCB9-C747-A691-7D717680D831}" destId="{FE7E850F-E82E-DF47-B455-13FE3AC355A6}" srcOrd="0" destOrd="0" presId="urn:microsoft.com/office/officeart/2005/8/layout/vList2"/>
    <dgm:cxn modelId="{6B5B51F7-EB2B-D74F-8774-4F37E233359C}" type="presParOf" srcId="{9787F5CE-FCB9-C747-A691-7D717680D831}" destId="{494EDFB4-0AF0-E44D-AAFF-066475E8826E}" srcOrd="1" destOrd="0" presId="urn:microsoft.com/office/officeart/2005/8/layout/vList2"/>
    <dgm:cxn modelId="{189ABCAD-E6A8-9545-B3D6-76E3FE7CBC65}" type="presParOf" srcId="{9787F5CE-FCB9-C747-A691-7D717680D831}" destId="{3D3ABBCB-CB3F-7347-8481-906867730D92}" srcOrd="2" destOrd="0" presId="urn:microsoft.com/office/officeart/2005/8/layout/vList2"/>
    <dgm:cxn modelId="{829BB922-EB37-9249-8F45-0BE22D5810A3}" type="presParOf" srcId="{9787F5CE-FCB9-C747-A691-7D717680D831}" destId="{2DC5AE35-7A50-6A43-ABCA-B8551321F306}" srcOrd="3" destOrd="0" presId="urn:microsoft.com/office/officeart/2005/8/layout/vList2"/>
    <dgm:cxn modelId="{33EEBEB9-A00E-F141-B77B-B7E51237F259}" type="presParOf" srcId="{9787F5CE-FCB9-C747-A691-7D717680D831}" destId="{525544B4-59C0-F74B-846F-9D4154B0BF48}" srcOrd="4" destOrd="0" presId="urn:microsoft.com/office/officeart/2005/8/layout/vList2"/>
    <dgm:cxn modelId="{00E8A103-9FBD-6E4C-8079-E282DE19AE54}" type="presParOf" srcId="{9787F5CE-FCB9-C747-A691-7D717680D831}" destId="{522E55D8-229C-0245-9E32-EF2155A56749}" srcOrd="5" destOrd="0" presId="urn:microsoft.com/office/officeart/2005/8/layout/vList2"/>
    <dgm:cxn modelId="{94FB9D99-1BF0-8649-9985-60D312DE51F3}" type="presParOf" srcId="{9787F5CE-FCB9-C747-A691-7D717680D831}" destId="{5458CF20-61C9-384C-BBAE-C61467161342}" srcOrd="6" destOrd="0" presId="urn:microsoft.com/office/officeart/2005/8/layout/vList2"/>
    <dgm:cxn modelId="{76BCE6E2-A8BC-DF48-A7B3-3BD721BA6670}" type="presParOf" srcId="{9787F5CE-FCB9-C747-A691-7D717680D831}" destId="{85BFBD81-A54D-3049-BE10-99117A3E9E7A}" srcOrd="7" destOrd="0" presId="urn:microsoft.com/office/officeart/2005/8/layout/vList2"/>
    <dgm:cxn modelId="{355586AF-44E6-A749-9BC5-61685FE75499}" type="presParOf" srcId="{9787F5CE-FCB9-C747-A691-7D717680D831}" destId="{A465AA7C-7C8B-EE48-B17B-BC7D8D12BE30}" srcOrd="8" destOrd="0" presId="urn:microsoft.com/office/officeart/2005/8/layout/vList2"/>
    <dgm:cxn modelId="{990662FA-A86A-014E-8B41-5592B3722976}" type="presParOf" srcId="{9787F5CE-FCB9-C747-A691-7D717680D831}" destId="{08D3BAF7-639F-754B-9C35-716057190A97}" srcOrd="9" destOrd="0" presId="urn:microsoft.com/office/officeart/2005/8/layout/vList2"/>
    <dgm:cxn modelId="{75D71F6A-7FA3-874D-B48B-87A52CAF4E96}" type="presParOf" srcId="{9787F5CE-FCB9-C747-A691-7D717680D831}" destId="{72080B2D-72D8-7C4B-AFD0-865E209AFB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50F-E82E-DF47-B455-13FE3AC355A6}">
      <dsp:nvSpPr>
        <dsp:cNvPr id="0" name=""/>
        <dsp:cNvSpPr/>
      </dsp:nvSpPr>
      <dsp:spPr>
        <a:xfrm>
          <a:off x="0" y="140228"/>
          <a:ext cx="626364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Difficulties accessing education</a:t>
          </a:r>
        </a:p>
      </dsp:txBody>
      <dsp:txXfrm>
        <a:off x="38638" y="178866"/>
        <a:ext cx="6186364" cy="714229"/>
      </dsp:txXfrm>
    </dsp:sp>
    <dsp:sp modelId="{3D3ABBCB-CB3F-7347-8481-906867730D92}">
      <dsp:nvSpPr>
        <dsp:cNvPr id="0" name=""/>
        <dsp:cNvSpPr/>
      </dsp:nvSpPr>
      <dsp:spPr>
        <a:xfrm>
          <a:off x="0" y="1026773"/>
          <a:ext cx="6263640" cy="79150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Harassment is common</a:t>
          </a:r>
        </a:p>
      </dsp:txBody>
      <dsp:txXfrm>
        <a:off x="38638" y="1065411"/>
        <a:ext cx="6186364" cy="714229"/>
      </dsp:txXfrm>
    </dsp:sp>
    <dsp:sp modelId="{525544B4-59C0-F74B-846F-9D4154B0BF48}">
      <dsp:nvSpPr>
        <dsp:cNvPr id="0" name=""/>
        <dsp:cNvSpPr/>
      </dsp:nvSpPr>
      <dsp:spPr>
        <a:xfrm>
          <a:off x="0" y="1913319"/>
          <a:ext cx="6263640" cy="79150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Socially excluded</a:t>
          </a:r>
        </a:p>
      </dsp:txBody>
      <dsp:txXfrm>
        <a:off x="38638" y="1951957"/>
        <a:ext cx="6186364" cy="714229"/>
      </dsp:txXfrm>
    </dsp:sp>
    <dsp:sp modelId="{5458CF20-61C9-384C-BBAE-C61467161342}">
      <dsp:nvSpPr>
        <dsp:cNvPr id="0" name=""/>
        <dsp:cNvSpPr/>
      </dsp:nvSpPr>
      <dsp:spPr>
        <a:xfrm>
          <a:off x="0" y="2799864"/>
          <a:ext cx="6263640" cy="79150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Feel burdensome to natal families</a:t>
          </a:r>
        </a:p>
      </dsp:txBody>
      <dsp:txXfrm>
        <a:off x="38638" y="2838502"/>
        <a:ext cx="6186364" cy="714229"/>
      </dsp:txXfrm>
    </dsp:sp>
    <dsp:sp modelId="{A465AA7C-7C8B-EE48-B17B-BC7D8D12BE30}">
      <dsp:nvSpPr>
        <dsp:cNvPr id="0" name=""/>
        <dsp:cNvSpPr/>
      </dsp:nvSpPr>
      <dsp:spPr>
        <a:xfrm>
          <a:off x="0" y="3686409"/>
          <a:ext cx="6263640" cy="79150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Few quality marriage prospects</a:t>
          </a:r>
        </a:p>
      </dsp:txBody>
      <dsp:txXfrm>
        <a:off x="38638" y="3725047"/>
        <a:ext cx="6186364" cy="714229"/>
      </dsp:txXfrm>
    </dsp:sp>
    <dsp:sp modelId="{72080B2D-72D8-7C4B-AFD0-865E209AFBAE}">
      <dsp:nvSpPr>
        <dsp:cNvPr id="0" name=""/>
        <dsp:cNvSpPr/>
      </dsp:nvSpPr>
      <dsp:spPr>
        <a:xfrm>
          <a:off x="0" y="4572954"/>
          <a:ext cx="6263640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At risk for exploitation</a:t>
          </a:r>
        </a:p>
      </dsp:txBody>
      <dsp:txXfrm>
        <a:off x="38638" y="4611592"/>
        <a:ext cx="618636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BBEF8-40F7-4183-9D5B-A0F30ADC798B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6C0AA-F235-4D6F-B915-ACF21E9F6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fic.tufts.edu</a:t>
            </a:r>
            <a:r>
              <a:rPr lang="en-US"/>
              <a:t>/research-item/child-marriage-in-humanitarian-settings/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6C0AA-F235-4D6F-B915-ACF21E9F6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6C0AA-F235-4D6F-B915-ACF21E9F6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6C0AA-F235-4D6F-B915-ACF21E9F6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5EC1-9B44-8BCA-75C9-336FF40AA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B52C4-2891-15F8-48DE-B63A36DAA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B2BC-9156-2708-8CEE-DBDA84C4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C800-4AF2-0921-C64D-A0843782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1E787-7FEF-B598-2434-12A4DBE7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0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FA52-438B-7208-FC74-923692CE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E9FFB8-A81A-4BEA-1721-B122B8EB6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C1B3-D24F-3519-8A32-4B9744F1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4E01-C5F6-79E7-23C8-FFBAB8DB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E063-56AF-F13B-0533-6B84EF5F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4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B2366-A22A-CCB7-731D-6C2F55FC4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33194-2114-B4E5-F743-04E31DD84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151A-C506-2C79-0651-5CEC98C4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F2B8C-E92F-4CD9-301B-01F22A37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4853-15EC-66FE-80C2-AC1B5D26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7A18-F298-38D2-0BA4-4BDCF19A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B6E6-01B1-F63F-96FC-64912D2D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1C16-ED59-F53A-325F-51A6584E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9163E-3EA4-FB36-1A0A-1792C097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C695-FCAE-00C3-2A35-52469146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3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511C-5FB8-47D0-7808-87547F9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7F0C6-28F9-2E7A-4B3C-64F444CA7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5070-4AF7-56C2-0EA1-C9805063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ED43-791D-0B16-EF0A-12974868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B6BD4-AF77-32C4-B8B8-FE18FCD2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AF0A-DFEB-2191-7AE8-7A3766F5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FD54-84C6-AF06-0C4B-E093F57A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992BB-6675-78C8-5C5C-F15122050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297C9-D7BC-780C-480D-7DFEBE4F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A4C32-CCAB-51BE-3395-F689E86F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0BC9C-FF39-9128-3D25-B91A3944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7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9F99-19B2-BCDB-D2D4-07D76145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0F7B-CB91-7B03-A8B1-E9136654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6F8C3-52C4-0787-F1F7-E5B24B845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E2F95-E098-4C1B-1275-87DF20B44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A6D88-8B3A-DB1A-2582-D939DFDE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2BFB5-591D-1E44-739C-89A9DF28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48237-5421-2265-3691-C80621DF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93157-4995-6979-57DC-7CE1117A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2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7DC4-49A5-305E-FCB6-8B9BD6A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F47C6-D06A-211F-453E-DF5F295E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7893-27EE-BE85-F77C-67983B2D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FDD52-FEDA-CDB6-9D0F-3FDB3C7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1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19B41-80C1-3073-47C4-53D896AD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80D38-D200-3240-8CCA-597565D4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93CFF-EEBA-FBA8-58B4-E8938E7A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52D0-3C90-604C-31E7-08C62783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70F5-40B1-053E-0829-1D5F34D3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4339F-6DBB-4F1E-9D12-49F6165E2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59070-F229-7BBB-5D71-0A2AD41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E789-2DE6-F7CE-7960-DA7C8F3E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5494A-8A54-6B8A-441A-B0989850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596B-4CC4-D94A-F286-CF47997B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C76A9-2257-6F86-D9FE-50F2BDA39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17A70-2EFF-D18D-56B2-CEAFEBEBB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47920-B7FC-6D9A-558C-AFA9D200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92D05-583B-DC49-2E95-AE116F73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3EEA-42E0-467E-5008-3F026248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5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AB0E5-46D0-D2C2-554F-0EFD4898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7B08-3EFE-F289-8DF8-7DB9968E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C346-1995-6EF5-C170-A4C80A537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A186-B0EA-4E82-8AC5-F3BB2C785F0D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7CB7-8761-9852-3EB7-5763B3880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AC8AD-026F-1E0B-6FED-CFD2782BD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1049-9665-4A94-AEA0-71CA9B5EC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5" Type="http://schemas.openxmlformats.org/officeDocument/2006/relationships/hyperlink" Target="https://resourcecentre.savethechildren.net/collection/early-marriage-among-female-youth-in-displacement-in-south-sudan-and-kurdistan-region-of-iraq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52675D-447E-8113-ADBE-666A7C9855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0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F1A4D1-352E-7EC2-21F5-A939F2486A2B}"/>
              </a:ext>
            </a:extLst>
          </p:cNvPr>
          <p:cNvGrpSpPr/>
          <p:nvPr/>
        </p:nvGrpSpPr>
        <p:grpSpPr>
          <a:xfrm>
            <a:off x="1820591" y="1766582"/>
            <a:ext cx="3338983" cy="3406268"/>
            <a:chOff x="529426" y="2061292"/>
            <a:chExt cx="3338983" cy="34062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F4EA6C-7A6A-2B77-089A-F6A2C3E19568}"/>
                </a:ext>
              </a:extLst>
            </p:cNvPr>
            <p:cNvSpPr/>
            <p:nvPr/>
          </p:nvSpPr>
          <p:spPr>
            <a:xfrm>
              <a:off x="610034" y="2160432"/>
              <a:ext cx="3177766" cy="320798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Billede 23">
              <a:extLst>
                <a:ext uri="{FF2B5EF4-FFF2-40B4-BE49-F238E27FC236}">
                  <a16:creationId xmlns:a16="http://schemas.microsoft.com/office/drawing/2014/main" id="{CF2980B2-8C86-8740-0446-F3C6ECB2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529426" y="2061292"/>
              <a:ext cx="3338983" cy="3406268"/>
            </a:xfrm>
            <a:prstGeom prst="rect">
              <a:avLst/>
            </a:prstGeom>
          </p:spPr>
        </p:pic>
      </p:grpSp>
      <p:sp>
        <p:nvSpPr>
          <p:cNvPr id="9" name="Title 4">
            <a:extLst>
              <a:ext uri="{FF2B5EF4-FFF2-40B4-BE49-F238E27FC236}">
                <a16:creationId xmlns:a16="http://schemas.microsoft.com/office/drawing/2014/main" id="{565D8AD2-01FC-A6F8-62FD-FC665EB79990}"/>
              </a:ext>
            </a:extLst>
          </p:cNvPr>
          <p:cNvSpPr txBox="1">
            <a:spLocks/>
          </p:cNvSpPr>
          <p:nvPr/>
        </p:nvSpPr>
        <p:spPr>
          <a:xfrm>
            <a:off x="66471" y="-35405"/>
            <a:ext cx="12059058" cy="17890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75" b="1" i="0" kern="1200">
                <a:solidFill>
                  <a:schemeClr val="tx1"/>
                </a:solidFill>
                <a:latin typeface="Gill Sans Infant Std"/>
                <a:ea typeface="+mj-ea"/>
                <a:cs typeface="Gill Sans Infant Std"/>
              </a:defRPr>
            </a:lvl1pPr>
          </a:lstStyle>
          <a:p>
            <a:pPr algn="ctr"/>
            <a:r>
              <a:rPr lang="en-US" sz="4400" b="0">
                <a:solidFill>
                  <a:schemeClr val="bg1"/>
                </a:solidFill>
                <a:latin typeface="Oswald Medium" pitchFamily="2" charset="77"/>
              </a:rPr>
              <a:t>Early Marriage among Female Youth in Displacement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21EAE25-3D04-F135-2777-A807B3F227C5}"/>
              </a:ext>
            </a:extLst>
          </p:cNvPr>
          <p:cNvSpPr txBox="1">
            <a:spLocks/>
          </p:cNvSpPr>
          <p:nvPr/>
        </p:nvSpPr>
        <p:spPr>
          <a:xfrm>
            <a:off x="6606577" y="1579642"/>
            <a:ext cx="3835390" cy="3780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</a:rPr>
              <a:t>Access reports here</a:t>
            </a: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GB" sz="1600">
                <a:solidFill>
                  <a:schemeClr val="bg1"/>
                </a:solidFill>
                <a:latin typeface="Lato" panose="020F0502020204030203" pitchFamily="34" charset="77"/>
              </a:rPr>
              <a:t>Or follow this</a:t>
            </a:r>
            <a:r>
              <a:rPr lang="en-GB" sz="1600">
                <a:solidFill>
                  <a:schemeClr val="bg1"/>
                </a:solidFill>
                <a:latin typeface="Lato" panose="020F0502020204030203" pitchFamily="34" charset="77"/>
                <a:hlinkClick r:id="rId5"/>
              </a:rPr>
              <a:t> link</a:t>
            </a:r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4" name="Picture 2" descr="Basic drivers: systems and institutions – Addressing Acute Malnutrition  Framework">
            <a:extLst>
              <a:ext uri="{FF2B5EF4-FFF2-40B4-BE49-F238E27FC236}">
                <a16:creationId xmlns:a16="http://schemas.microsoft.com/office/drawing/2014/main" id="{929813C3-D5D0-AE07-F71F-2D74314A6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35"/>
          <a:stretch/>
        </p:blipFill>
        <p:spPr bwMode="auto">
          <a:xfrm>
            <a:off x="2556249" y="6133781"/>
            <a:ext cx="3220564" cy="4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lede 2">
            <a:extLst>
              <a:ext uri="{FF2B5EF4-FFF2-40B4-BE49-F238E27FC236}">
                <a16:creationId xmlns:a16="http://schemas.microsoft.com/office/drawing/2014/main" id="{93F16F27-9C52-2223-1BE5-88F25BA0A37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49252" y="6064957"/>
            <a:ext cx="2010224" cy="518235"/>
          </a:xfrm>
          <a:prstGeom prst="rect">
            <a:avLst/>
          </a:prstGeom>
        </p:spPr>
      </p:pic>
      <p:pic>
        <p:nvPicPr>
          <p:cNvPr id="1026" name="Picture 2" descr="Royal Danish Ministry of Foreign Affairs (DANIDA) | CHS Alliance">
            <a:extLst>
              <a:ext uri="{FF2B5EF4-FFF2-40B4-BE49-F238E27FC236}">
                <a16:creationId xmlns:a16="http://schemas.microsoft.com/office/drawing/2014/main" id="{EAD6503D-B449-4DF6-C2D6-96D399B3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86" y="6064957"/>
            <a:ext cx="2553324" cy="5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0E46C3-72ED-9534-35EF-C90A77D3512F}"/>
              </a:ext>
            </a:extLst>
          </p:cNvPr>
          <p:cNvSpPr txBox="1"/>
          <p:nvPr/>
        </p:nvSpPr>
        <p:spPr>
          <a:xfrm>
            <a:off x="8723683" y="6064957"/>
            <a:ext cx="3311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This project has received funding from the European Union’s Horizon 2020 research and innovation programme under the Marie </a:t>
            </a:r>
            <a:r>
              <a:rPr lang="en-GB" sz="1050" err="1">
                <a:solidFill>
                  <a:schemeClr val="bg1"/>
                </a:solidFill>
              </a:rPr>
              <a:t>Sklodowska</a:t>
            </a:r>
            <a:r>
              <a:rPr lang="en-GB" sz="1050">
                <a:solidFill>
                  <a:schemeClr val="bg1"/>
                </a:solidFill>
              </a:rPr>
              <a:t>-Curie grant agreement No. 786064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C81A4-AECA-EED5-FB0B-F693B306E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9472" y="2164609"/>
            <a:ext cx="2543530" cy="2610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45A61-9508-2E3E-4D39-D51EC302C020}"/>
              </a:ext>
            </a:extLst>
          </p:cNvPr>
          <p:cNvSpPr/>
          <p:nvPr/>
        </p:nvSpPr>
        <p:spPr>
          <a:xfrm>
            <a:off x="37508" y="13252"/>
            <a:ext cx="12192000" cy="6858000"/>
          </a:xfrm>
          <a:prstGeom prst="rect">
            <a:avLst/>
          </a:prstGeom>
          <a:solidFill>
            <a:srgbClr val="F20F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	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80E6611A-77F5-2449-0C99-94073565E256}"/>
              </a:ext>
            </a:extLst>
          </p:cNvPr>
          <p:cNvSpPr txBox="1">
            <a:spLocks/>
          </p:cNvSpPr>
          <p:nvPr/>
        </p:nvSpPr>
        <p:spPr>
          <a:xfrm>
            <a:off x="66471" y="-35405"/>
            <a:ext cx="12059058" cy="17890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75" b="1" i="0" kern="1200">
                <a:solidFill>
                  <a:schemeClr val="tx1"/>
                </a:solidFill>
                <a:latin typeface="Gill Sans Infant Std"/>
                <a:ea typeface="+mj-ea"/>
                <a:cs typeface="Gill Sans Infant Std"/>
              </a:defRPr>
            </a:lvl1pPr>
          </a:lstStyle>
          <a:p>
            <a:pPr algn="ctr"/>
            <a:r>
              <a:rPr lang="en-US" sz="4400" b="0">
                <a:solidFill>
                  <a:schemeClr val="bg1"/>
                </a:solidFill>
                <a:latin typeface="Oswald Medium" pitchFamily="2" charset="77"/>
              </a:rPr>
              <a:t>Early Marriage among Female Youth in Displacement:</a:t>
            </a:r>
          </a:p>
          <a:p>
            <a:pPr algn="ctr"/>
            <a:r>
              <a:rPr lang="en-US" sz="4000" b="0">
                <a:solidFill>
                  <a:schemeClr val="bg1"/>
                </a:solidFill>
                <a:latin typeface="Oswald Medium" pitchFamily="2" charset="77"/>
              </a:rPr>
              <a:t>The Kurdistan Region of Iraq &amp; South Sudan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06181BB-5053-B4B5-B4EC-8F9C3E5ED570}"/>
              </a:ext>
            </a:extLst>
          </p:cNvPr>
          <p:cNvSpPr txBox="1">
            <a:spLocks/>
          </p:cNvSpPr>
          <p:nvPr/>
        </p:nvSpPr>
        <p:spPr>
          <a:xfrm>
            <a:off x="6606577" y="1579642"/>
            <a:ext cx="3835390" cy="3780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latin typeface="Lato" panose="020F0502020204030203" pitchFamily="34" charset="77"/>
            </a:endParaRPr>
          </a:p>
          <a:p>
            <a:endParaRPr lang="en-GB" sz="160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19" name="Picture 2" descr="Basic drivers: systems and institutions – Addressing Acute Malnutrition  Framework">
            <a:extLst>
              <a:ext uri="{FF2B5EF4-FFF2-40B4-BE49-F238E27FC236}">
                <a16:creationId xmlns:a16="http://schemas.microsoft.com/office/drawing/2014/main" id="{4324ACEC-53E6-95C9-BAAC-B83AAE6DD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35"/>
          <a:stretch/>
        </p:blipFill>
        <p:spPr bwMode="auto">
          <a:xfrm>
            <a:off x="2556249" y="6133781"/>
            <a:ext cx="3220564" cy="4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lede 2">
            <a:extLst>
              <a:ext uri="{FF2B5EF4-FFF2-40B4-BE49-F238E27FC236}">
                <a16:creationId xmlns:a16="http://schemas.microsoft.com/office/drawing/2014/main" id="{C6D6463E-6D03-303F-C91E-B9FBBC07168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349252" y="6064957"/>
            <a:ext cx="2010224" cy="518235"/>
          </a:xfrm>
          <a:prstGeom prst="rect">
            <a:avLst/>
          </a:prstGeom>
        </p:spPr>
      </p:pic>
      <p:pic>
        <p:nvPicPr>
          <p:cNvPr id="21" name="Picture 2" descr="Royal Danish Ministry of Foreign Affairs (DANIDA) | CHS Alliance">
            <a:extLst>
              <a:ext uri="{FF2B5EF4-FFF2-40B4-BE49-F238E27FC236}">
                <a16:creationId xmlns:a16="http://schemas.microsoft.com/office/drawing/2014/main" id="{32259D6D-386A-FE43-3789-4BD344F4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86" y="6064957"/>
            <a:ext cx="2553324" cy="5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AC1B92-7EF2-330D-7E22-E6EAA1A0B4A2}"/>
              </a:ext>
            </a:extLst>
          </p:cNvPr>
          <p:cNvSpPr txBox="1"/>
          <p:nvPr/>
        </p:nvSpPr>
        <p:spPr>
          <a:xfrm>
            <a:off x="8723683" y="6064957"/>
            <a:ext cx="3311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This project has received funding from the European Union’s Horizon 2020 research and innovation programme under the Marie </a:t>
            </a:r>
            <a:r>
              <a:rPr lang="en-GB" sz="1050" err="1">
                <a:solidFill>
                  <a:schemeClr val="bg1"/>
                </a:solidFill>
              </a:rPr>
              <a:t>Sklodowska</a:t>
            </a:r>
            <a:r>
              <a:rPr lang="en-GB" sz="1050">
                <a:solidFill>
                  <a:schemeClr val="bg1"/>
                </a:solidFill>
              </a:rPr>
              <a:t>-Curie grant agreement No. 786064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79E3E9-528A-84DE-C8D7-21EC3D7DEE16}"/>
              </a:ext>
            </a:extLst>
          </p:cNvPr>
          <p:cNvSpPr txBox="1"/>
          <p:nvPr/>
        </p:nvSpPr>
        <p:spPr>
          <a:xfrm>
            <a:off x="5647351" y="2666855"/>
            <a:ext cx="5987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Oswald" pitchFamily="2" charset="77"/>
              </a:rPr>
              <a:t>Kimberly Howe, Elizabeth </a:t>
            </a:r>
            <a:r>
              <a:rPr lang="en-US" sz="2800" err="1">
                <a:solidFill>
                  <a:schemeClr val="bg1"/>
                </a:solidFill>
                <a:latin typeface="Oswald" pitchFamily="2" charset="77"/>
              </a:rPr>
              <a:t>Stites</a:t>
            </a:r>
            <a:r>
              <a:rPr lang="en-US" sz="2800">
                <a:solidFill>
                  <a:schemeClr val="bg1"/>
                </a:solidFill>
                <a:latin typeface="Oswald" pitchFamily="2" charset="77"/>
              </a:rPr>
              <a:t>, Meg Moran,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Oswald" pitchFamily="2" charset="77"/>
              </a:rPr>
              <a:t>&amp; Anastasia </a:t>
            </a:r>
            <a:r>
              <a:rPr lang="en-US" sz="2800" err="1">
                <a:solidFill>
                  <a:schemeClr val="bg1"/>
                </a:solidFill>
                <a:latin typeface="Oswald" pitchFamily="2" charset="77"/>
              </a:rPr>
              <a:t>Marshak</a:t>
            </a:r>
            <a:endParaRPr lang="en-US" sz="2800">
              <a:solidFill>
                <a:schemeClr val="bg1"/>
              </a:solidFill>
              <a:latin typeface="Oswald" pitchFamily="2" charset="77"/>
            </a:endParaRPr>
          </a:p>
          <a:p>
            <a:pPr algn="ctr"/>
            <a:endParaRPr lang="en-US" sz="2800">
              <a:solidFill>
                <a:schemeClr val="bg1"/>
              </a:solidFill>
              <a:latin typeface="Oswald" pitchFamily="2" charset="77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Khalat Ahmed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Hammada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&amp;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Shilan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Sulaiman</a:t>
            </a:r>
            <a:endParaRPr lang="en-US" sz="2400">
              <a:solidFill>
                <a:schemeClr val="bg1"/>
              </a:solidFill>
              <a:latin typeface="Oswald" pitchFamily="2" charset="77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Tabitha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Nyaleel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Maguek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&amp;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Nyachar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Oswald" pitchFamily="2" charset="77"/>
              </a:rPr>
              <a:t>Lony</a:t>
            </a:r>
            <a:r>
              <a:rPr lang="en-US" sz="2400">
                <a:solidFill>
                  <a:schemeClr val="bg1"/>
                </a:solidFill>
                <a:latin typeface="Oswald" pitchFamily="2" charset="77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BC082C-15A8-6586-1BC7-98BA14A8C1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1" y="2122226"/>
            <a:ext cx="4765593" cy="35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CE943-F22B-867D-1FF3-EAE8A735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Food for Thought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A0F2-061F-CD89-EFD3-A7D72B02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tx1">
                    <a:alpha val="80000"/>
                  </a:schemeClr>
                </a:solidFill>
              </a:rPr>
              <a:t>For the humanitarians: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-Are programs/projects inclusive of these populations?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-If yes, are their needs understood and addressed?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-What are the best ways to improve well-being for displaced female youth—particularly those married early, divorced, widowed, living with disabilities?</a:t>
            </a:r>
          </a:p>
          <a:p>
            <a:pPr marL="0" indent="0">
              <a:buNone/>
            </a:pPr>
            <a:endParaRPr lang="en-US" sz="24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chemeClr val="tx1">
                    <a:alpha val="80000"/>
                  </a:schemeClr>
                </a:solidFill>
              </a:rPr>
              <a:t>For researchers:</a:t>
            </a: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</a:rPr>
              <a:t>-Are we including these populations systematically in our research?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33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F623B98-B9A9-D0D9-A11E-A51CA70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35" y="0"/>
            <a:ext cx="6135374" cy="6017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F1E933-6757-EBF7-C37D-06F69951C1F6}"/>
              </a:ext>
            </a:extLst>
          </p:cNvPr>
          <p:cNvSpPr/>
          <p:nvPr/>
        </p:nvSpPr>
        <p:spPr>
          <a:xfrm>
            <a:off x="237217" y="87603"/>
            <a:ext cx="7135133" cy="313932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b="1">
              <a:latin typeface="+mj-lt"/>
            </a:endParaRPr>
          </a:p>
          <a:p>
            <a:r>
              <a:rPr lang="en-US" b="1">
                <a:latin typeface="+mj-lt"/>
              </a:rPr>
              <a:t>RESEARCH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What are the </a:t>
            </a:r>
            <a:r>
              <a:rPr lang="en-US" b="1">
                <a:solidFill>
                  <a:srgbClr val="00B050"/>
                </a:solidFill>
                <a:latin typeface="+mj-lt"/>
              </a:rPr>
              <a:t>holistic experiences, needs, challenges, and opportunities for adolescent girls who have been displaced by conflict?</a:t>
            </a:r>
            <a:r>
              <a:rPr lang="en-US">
                <a:latin typeface="+mj-lt"/>
              </a:rPr>
              <a:t> And how do each differ by:</a:t>
            </a:r>
            <a:endParaRPr lang="en-FR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B050"/>
                </a:solidFill>
                <a:latin typeface="+mj-lt"/>
              </a:rPr>
              <a:t>Marital status (unmarried, married, divorced, widowed)</a:t>
            </a:r>
            <a:endParaRPr lang="en-FR" b="1">
              <a:solidFill>
                <a:srgbClr val="00B05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B050"/>
                </a:solidFill>
                <a:latin typeface="+mj-lt"/>
              </a:rPr>
              <a:t>Early pregnancy</a:t>
            </a:r>
            <a:endParaRPr lang="en-FR" b="1">
              <a:solidFill>
                <a:srgbClr val="00B050"/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B050"/>
                </a:solidFill>
                <a:latin typeface="+mj-lt"/>
              </a:rPr>
              <a:t>Disability?</a:t>
            </a:r>
            <a:endParaRPr lang="en-FR" b="1">
              <a:solidFill>
                <a:srgbClr val="00B05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How are decisions made about early marriage? And what is life like after marriage?</a:t>
            </a:r>
            <a:endParaRPr lang="en-FR">
              <a:latin typeface="+mj-lt"/>
            </a:endParaRPr>
          </a:p>
          <a:p>
            <a:endParaRPr lang="en-US" b="1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91022-1E53-84D0-5485-1199F3C6A117}"/>
              </a:ext>
            </a:extLst>
          </p:cNvPr>
          <p:cNvSpPr txBox="1"/>
          <p:nvPr/>
        </p:nvSpPr>
        <p:spPr>
          <a:xfrm>
            <a:off x="2649681" y="3314527"/>
            <a:ext cx="5025737" cy="357020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latin typeface="+mj-lt"/>
              </a:rPr>
              <a:t>2 DISPLACEMENT CONTEXTS</a:t>
            </a:r>
          </a:p>
          <a:p>
            <a:pPr algn="ctr"/>
            <a:r>
              <a:rPr lang="en-US" sz="1900">
                <a:solidFill>
                  <a:srgbClr val="FF0000"/>
                </a:solidFill>
                <a:latin typeface="+mj-lt"/>
              </a:rPr>
              <a:t>Kurdistan Region of Iraq </a:t>
            </a:r>
          </a:p>
          <a:p>
            <a:pPr algn="ctr"/>
            <a:r>
              <a:rPr lang="en-US" sz="1900">
                <a:solidFill>
                  <a:srgbClr val="FF0000"/>
                </a:solidFill>
                <a:latin typeface="+mj-lt"/>
              </a:rPr>
              <a:t>South Sudan</a:t>
            </a:r>
          </a:p>
          <a:p>
            <a:pPr algn="ctr"/>
            <a:endParaRPr lang="en-US" sz="190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1900" b="1">
                <a:solidFill>
                  <a:srgbClr val="FF0000"/>
                </a:solidFill>
                <a:latin typeface="+mj-lt"/>
              </a:rPr>
              <a:t>Longitudinal Methodology</a:t>
            </a:r>
          </a:p>
          <a:p>
            <a:pPr algn="ctr"/>
            <a:r>
              <a:rPr lang="en-US" sz="1900" b="1">
                <a:solidFill>
                  <a:srgbClr val="FF0000"/>
                </a:solidFill>
                <a:latin typeface="+mj-lt"/>
              </a:rPr>
              <a:t>Cohort-Family Members-Key Informants</a:t>
            </a:r>
          </a:p>
          <a:p>
            <a:pPr algn="ctr"/>
            <a:r>
              <a:rPr lang="en-US" sz="1900">
                <a:solidFill>
                  <a:srgbClr val="FF0000"/>
                </a:solidFill>
                <a:latin typeface="+mj-lt"/>
              </a:rPr>
              <a:t>Semi-Structured/Open Interviews/Holistic</a:t>
            </a:r>
          </a:p>
          <a:p>
            <a:pPr algn="ctr"/>
            <a:r>
              <a:rPr lang="en-US" sz="1900">
                <a:solidFill>
                  <a:srgbClr val="FF0000"/>
                </a:solidFill>
                <a:latin typeface="+mj-lt"/>
              </a:rPr>
              <a:t>Quantitative Measures</a:t>
            </a:r>
          </a:p>
          <a:p>
            <a:pPr algn="ctr"/>
            <a:r>
              <a:rPr lang="en-US" sz="1900">
                <a:solidFill>
                  <a:srgbClr val="FF0000"/>
                </a:solidFill>
                <a:latin typeface="+mj-lt"/>
              </a:rPr>
              <a:t>Participatory (photography and drawing)</a:t>
            </a:r>
          </a:p>
          <a:p>
            <a:pPr algn="ctr"/>
            <a:endParaRPr lang="en-US" sz="1900" b="1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1900" b="1">
                <a:solidFill>
                  <a:srgbClr val="FF0000"/>
                </a:solidFill>
                <a:latin typeface="+mj-lt"/>
              </a:rPr>
              <a:t>Researchers from Affected-Communities</a:t>
            </a:r>
          </a:p>
        </p:txBody>
      </p:sp>
    </p:spTree>
    <p:extLst>
      <p:ext uri="{BB962C8B-B14F-4D97-AF65-F5344CB8AC3E}">
        <p14:creationId xmlns:p14="http://schemas.microsoft.com/office/powerpoint/2010/main" val="25926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BD9F-3735-7741-A9BC-CC4E4CE3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55" y="279924"/>
            <a:ext cx="8500850" cy="102591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Sample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6159D0-2DBA-994D-9EB4-66111B7060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6264" y="1590569"/>
          <a:ext cx="5629507" cy="468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1E83EB-62CD-3A43-82BD-693D43F09724}"/>
              </a:ext>
            </a:extLst>
          </p:cNvPr>
          <p:cNvGraphicFramePr>
            <a:graphicFrameLocks/>
          </p:cNvGraphicFramePr>
          <p:nvPr/>
        </p:nvGraphicFramePr>
        <p:xfrm>
          <a:off x="7457880" y="3889552"/>
          <a:ext cx="3982786" cy="275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BA34C9-F641-26EB-1BB2-0EFED5F97F50}"/>
              </a:ext>
            </a:extLst>
          </p:cNvPr>
          <p:cNvSpPr/>
          <p:nvPr/>
        </p:nvSpPr>
        <p:spPr>
          <a:xfrm>
            <a:off x="7569356" y="196233"/>
            <a:ext cx="3982786" cy="36933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latin typeface="+mj-lt"/>
              </a:rPr>
              <a:t>Syrian Refugees</a:t>
            </a:r>
          </a:p>
          <a:p>
            <a:pPr algn="ctr"/>
            <a:r>
              <a:rPr lang="en-US">
                <a:latin typeface="+mj-lt"/>
              </a:rPr>
              <a:t>Displaced Yazidis </a:t>
            </a:r>
          </a:p>
          <a:p>
            <a:pPr algn="ctr"/>
            <a:r>
              <a:rPr lang="en-US">
                <a:latin typeface="+mj-lt"/>
              </a:rPr>
              <a:t>Iraqi Arab and Yazidi Returnees</a:t>
            </a:r>
          </a:p>
          <a:p>
            <a:pPr algn="ctr"/>
            <a:r>
              <a:rPr lang="en-US">
                <a:latin typeface="+mj-lt"/>
              </a:rPr>
              <a:t>Displaced South Sudanese </a:t>
            </a:r>
          </a:p>
          <a:p>
            <a:pPr algn="ctr"/>
            <a:endParaRPr lang="en-US">
              <a:latin typeface="+mj-lt"/>
            </a:endParaRPr>
          </a:p>
          <a:p>
            <a:pPr algn="ctr"/>
            <a:r>
              <a:rPr lang="en-US">
                <a:latin typeface="+mj-lt"/>
              </a:rPr>
              <a:t>Aged 14-23</a:t>
            </a:r>
          </a:p>
          <a:p>
            <a:pPr algn="ctr"/>
            <a:r>
              <a:rPr lang="en-US">
                <a:latin typeface="+mj-lt"/>
              </a:rPr>
              <a:t>Unmarried, Married, </a:t>
            </a:r>
          </a:p>
          <a:p>
            <a:pPr algn="ctr"/>
            <a:r>
              <a:rPr lang="en-US">
                <a:latin typeface="+mj-lt"/>
              </a:rPr>
              <a:t>Divorced &amp; Widowed </a:t>
            </a:r>
          </a:p>
          <a:p>
            <a:pPr algn="ctr"/>
            <a:r>
              <a:rPr lang="en-US">
                <a:latin typeface="+mj-lt"/>
              </a:rPr>
              <a:t>Early Pregnancy, Living with Disabilities </a:t>
            </a:r>
          </a:p>
          <a:p>
            <a:pPr algn="ctr"/>
            <a:endParaRPr lang="en-US">
              <a:latin typeface="+mj-lt"/>
            </a:endParaRPr>
          </a:p>
          <a:p>
            <a:pPr algn="ctr"/>
            <a:r>
              <a:rPr lang="en-US" b="1">
                <a:latin typeface="+mj-lt"/>
              </a:rPr>
              <a:t>594 Interviews; </a:t>
            </a:r>
          </a:p>
          <a:p>
            <a:pPr algn="ctr"/>
            <a:r>
              <a:rPr lang="en-US" b="1">
                <a:latin typeface="+mj-lt"/>
              </a:rPr>
              <a:t>140 Youth in Cohort, </a:t>
            </a:r>
          </a:p>
          <a:p>
            <a:pPr algn="ctr"/>
            <a:r>
              <a:rPr lang="en-US" b="1">
                <a:latin typeface="+mj-lt"/>
              </a:rPr>
              <a:t>2-12 interviews per participant</a:t>
            </a:r>
          </a:p>
        </p:txBody>
      </p:sp>
    </p:spTree>
    <p:extLst>
      <p:ext uri="{BB962C8B-B14F-4D97-AF65-F5344CB8AC3E}">
        <p14:creationId xmlns:p14="http://schemas.microsoft.com/office/powerpoint/2010/main" val="426615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596DC2-ADAB-06CE-2645-205D4DE1A643}"/>
              </a:ext>
            </a:extLst>
          </p:cNvPr>
          <p:cNvCxnSpPr/>
          <p:nvPr/>
        </p:nvCxnSpPr>
        <p:spPr>
          <a:xfrm>
            <a:off x="683559" y="2931458"/>
            <a:ext cx="10824882" cy="0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us 6">
            <a:extLst>
              <a:ext uri="{FF2B5EF4-FFF2-40B4-BE49-F238E27FC236}">
                <a16:creationId xmlns:a16="http://schemas.microsoft.com/office/drawing/2014/main" id="{BCA35E80-C3B0-B051-0D39-5B1A85179A9C}"/>
              </a:ext>
            </a:extLst>
          </p:cNvPr>
          <p:cNvSpPr/>
          <p:nvPr/>
        </p:nvSpPr>
        <p:spPr>
          <a:xfrm>
            <a:off x="10594041" y="170413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>
            <a:extLst>
              <a:ext uri="{FF2B5EF4-FFF2-40B4-BE49-F238E27FC236}">
                <a16:creationId xmlns:a16="http://schemas.microsoft.com/office/drawing/2014/main" id="{6F56C590-E96D-3FDC-60AE-D7EE53BD633E}"/>
              </a:ext>
            </a:extLst>
          </p:cNvPr>
          <p:cNvSpPr/>
          <p:nvPr/>
        </p:nvSpPr>
        <p:spPr>
          <a:xfrm>
            <a:off x="683559" y="170413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85EB02-8E34-76E7-4391-9EFD4714E53E}"/>
              </a:ext>
            </a:extLst>
          </p:cNvPr>
          <p:cNvSpPr/>
          <p:nvPr/>
        </p:nvSpPr>
        <p:spPr>
          <a:xfrm>
            <a:off x="2106703" y="3429000"/>
            <a:ext cx="1640541" cy="943915"/>
          </a:xfrm>
          <a:prstGeom prst="rect">
            <a:avLst/>
          </a:prstGeom>
          <a:solidFill>
            <a:srgbClr val="F2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Widowed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942E0B-09B9-8B6D-F46C-522D0D99E7CB}"/>
              </a:ext>
            </a:extLst>
          </p:cNvPr>
          <p:cNvSpPr/>
          <p:nvPr/>
        </p:nvSpPr>
        <p:spPr>
          <a:xfrm>
            <a:off x="320488" y="3429000"/>
            <a:ext cx="1640541" cy="943915"/>
          </a:xfrm>
          <a:prstGeom prst="rect">
            <a:avLst/>
          </a:prstGeom>
          <a:solidFill>
            <a:srgbClr val="F2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Divorced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025B5B-B958-B881-EDE0-B601FE168113}"/>
              </a:ext>
            </a:extLst>
          </p:cNvPr>
          <p:cNvSpPr/>
          <p:nvPr/>
        </p:nvSpPr>
        <p:spPr>
          <a:xfrm>
            <a:off x="5275728" y="3445479"/>
            <a:ext cx="1640541" cy="943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Married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C3806-B573-B347-05FB-26AF7162F0E4}"/>
              </a:ext>
            </a:extLst>
          </p:cNvPr>
          <p:cNvSpPr/>
          <p:nvPr/>
        </p:nvSpPr>
        <p:spPr>
          <a:xfrm>
            <a:off x="9410700" y="3429000"/>
            <a:ext cx="1640541" cy="9439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Unmarried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8CF544-5371-06D7-5018-908DFC38CB89}"/>
              </a:ext>
            </a:extLst>
          </p:cNvPr>
          <p:cNvCxnSpPr/>
          <p:nvPr/>
        </p:nvCxnSpPr>
        <p:spPr>
          <a:xfrm>
            <a:off x="6994710" y="3885128"/>
            <a:ext cx="88750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129140-E523-6384-3E32-6ECDFC7D067D}"/>
              </a:ext>
            </a:extLst>
          </p:cNvPr>
          <p:cNvCxnSpPr>
            <a:cxnSpLocks/>
          </p:cNvCxnSpPr>
          <p:nvPr/>
        </p:nvCxnSpPr>
        <p:spPr>
          <a:xfrm flipH="1">
            <a:off x="4300817" y="3885128"/>
            <a:ext cx="89647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403A7F8-D559-C40A-9B5E-03814ADE2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86" y="4849474"/>
            <a:ext cx="1797423" cy="1453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F4A38A-8AE9-E39F-B695-63D76E3DA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89" y="4870456"/>
            <a:ext cx="3634028" cy="14112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2C3331-E466-CFB2-B484-C6F7CBD8C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41" y="4701428"/>
            <a:ext cx="2794000" cy="177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E3EB2B-01A4-81E0-460E-59741BC1DA4A}"/>
              </a:ext>
            </a:extLst>
          </p:cNvPr>
          <p:cNvSpPr txBox="1">
            <a:spLocks/>
          </p:cNvSpPr>
          <p:nvPr/>
        </p:nvSpPr>
        <p:spPr>
          <a:xfrm>
            <a:off x="834366" y="2143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Marital Status Predicts Well-being Outcomes</a:t>
            </a:r>
          </a:p>
        </p:txBody>
      </p:sp>
    </p:spTree>
    <p:extLst>
      <p:ext uri="{BB962C8B-B14F-4D97-AF65-F5344CB8AC3E}">
        <p14:creationId xmlns:p14="http://schemas.microsoft.com/office/powerpoint/2010/main" val="35029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CFC92-87BB-88B8-B331-BD4486B4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EC6E-6FCC-737E-C29D-2027097A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642"/>
            <a:ext cx="10515600" cy="477223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Many divorced youth have experienced extreme abuse</a:t>
            </a:r>
          </a:p>
          <a:p>
            <a:r>
              <a:rPr lang="en-US">
                <a:solidFill>
                  <a:srgbClr val="FF0000"/>
                </a:solidFill>
                <a:latin typeface="+mj-lt"/>
              </a:rPr>
              <a:t>Divorcees are excluded and severely ostracized</a:t>
            </a:r>
          </a:p>
          <a:p>
            <a:r>
              <a:rPr lang="en-US">
                <a:solidFill>
                  <a:srgbClr val="FF0000"/>
                </a:solidFill>
                <a:latin typeface="+mj-lt"/>
              </a:rPr>
              <a:t>Widows and divorcees female youth usually must give up custody of children</a:t>
            </a:r>
          </a:p>
          <a:p>
            <a:r>
              <a:rPr lang="en-US">
                <a:solidFill>
                  <a:schemeClr val="accent1"/>
                </a:solidFill>
                <a:latin typeface="+mj-lt"/>
              </a:rPr>
              <a:t>Widowed female youth in SS are “inherited” by their brothers-in-law</a:t>
            </a:r>
          </a:p>
          <a:p>
            <a:r>
              <a:rPr lang="en-US">
                <a:solidFill>
                  <a:schemeClr val="accent1"/>
                </a:solidFill>
                <a:latin typeface="+mj-lt"/>
              </a:rPr>
              <a:t>Widowed female youth reported having been exploited in the KRI</a:t>
            </a:r>
          </a:p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+mj-lt"/>
              </a:rPr>
              <a:t>Mixed bag of MHPSS impacts after early marriage </a:t>
            </a:r>
          </a:p>
          <a:p>
            <a:r>
              <a:rPr lang="en-US">
                <a:latin typeface="+mj-lt"/>
              </a:rPr>
              <a:t>Unmarried female youth were often in school and invested in their futures, as are their parents/relatives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6A02-B441-0711-708E-7D4670ED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1325563"/>
          </a:xfrm>
        </p:spPr>
        <p:txBody>
          <a:bodyPr/>
          <a:lstStyle/>
          <a:p>
            <a:r>
              <a:rPr lang="en-US">
                <a:latin typeface="ACADEMY ENGRAVED LET PLAIN:1.0" panose="02000000000000000000" pitchFamily="2" charset="0"/>
              </a:rPr>
              <a:t>In their Own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6CB5-E90F-D56E-C04F-BFDA1B9F0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7019"/>
            <a:ext cx="10855037" cy="4930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700">
              <a:latin typeface="+mj-lt"/>
            </a:endParaRPr>
          </a:p>
          <a:p>
            <a:pPr marL="0" indent="0">
              <a:buNone/>
            </a:pPr>
            <a:r>
              <a:rPr lang="en-US" sz="2700">
                <a:latin typeface="+mj-lt"/>
              </a:rPr>
              <a:t>“I thought to myself, even if I remained here all my life it would stay the same, and I would have more children. Leaving one child is better than leaving four or five behind.” </a:t>
            </a:r>
            <a:r>
              <a:rPr lang="en-US" sz="2700" i="1">
                <a:latin typeface="+mj-lt"/>
              </a:rPr>
              <a:t>Divorced Yazidi IDP</a:t>
            </a:r>
          </a:p>
          <a:p>
            <a:pPr marL="0" indent="0">
              <a:buNone/>
            </a:pPr>
            <a:endParaRPr lang="en-US" sz="2700">
              <a:latin typeface="+mj-lt"/>
            </a:endParaRPr>
          </a:p>
          <a:p>
            <a:pPr marL="0" indent="0">
              <a:buNone/>
            </a:pPr>
            <a:r>
              <a:rPr lang="en-US" sz="2700">
                <a:latin typeface="+mj-lt"/>
              </a:rPr>
              <a:t>“I am not allowed to look out the doorway or even have friends. I would be killed immediately by my younger brother. We girls are nothing in the community, we don’t have any value. Every night I stay awake trying to dream of a better life, but in the morning, I wake up and my life is still the same. My family says, ‘now you have a new name “divorced” so you are not allowed to do anything or go anywhere.’” </a:t>
            </a:r>
            <a:r>
              <a:rPr lang="en-US" sz="2700" i="1">
                <a:latin typeface="+mj-lt"/>
              </a:rPr>
              <a:t>--Divorced Syrian Refugee</a:t>
            </a:r>
          </a:p>
          <a:p>
            <a:pPr marL="0" indent="0">
              <a:buNone/>
            </a:pPr>
            <a:endParaRPr lang="en-US" sz="2700">
              <a:latin typeface="+mj-lt"/>
            </a:endParaRPr>
          </a:p>
          <a:p>
            <a:pPr marL="0" indent="0">
              <a:buNone/>
            </a:pPr>
            <a:r>
              <a:rPr lang="en-US" sz="2700">
                <a:latin typeface="+mj-lt"/>
              </a:rPr>
              <a:t>“I am not excited about anything because I am struggling about everything together with my child. Nothing is good in my life or my daughter’s life. I worry a lot about getting soap to wash her clothes and getting her milk to drink” </a:t>
            </a:r>
            <a:r>
              <a:rPr lang="en-US" sz="2700" i="1">
                <a:latin typeface="+mj-lt"/>
              </a:rPr>
              <a:t>--Widowed IDP South Sudan</a:t>
            </a:r>
          </a:p>
          <a:p>
            <a:pPr marL="0" indent="0">
              <a:buNone/>
            </a:pPr>
            <a:endParaRPr lang="en-US" sz="2700">
              <a:latin typeface="+mj-lt"/>
            </a:endParaRPr>
          </a:p>
          <a:p>
            <a:pPr marL="0" indent="0">
              <a:buNone/>
            </a:pPr>
            <a:r>
              <a:rPr lang="en-US" sz="2700">
                <a:latin typeface="+mj-lt"/>
              </a:rPr>
              <a:t>“Widows in our culture, they are a kind of dead people. They have no rights. They have no dreams. Even if you want to do anything, the community says, ‘no, you can’t!’”-- </a:t>
            </a:r>
            <a:r>
              <a:rPr lang="en-US" sz="2700" i="1">
                <a:latin typeface="+mj-lt"/>
              </a:rPr>
              <a:t>Widowed Syrian Refugee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92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67809-3BD8-3657-34EE-0BA49CAE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Spotlight on Youth Living with Disabilities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E4596A-23A9-3848-52AC-40D195B7B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70973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0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B035-70DE-24A8-C300-FFD5ED48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ADEMY ENGRAVED LET PLAIN:1.0" panose="02000000000000000000" pitchFamily="2" charset="0"/>
              </a:rPr>
              <a:t>In their Own Words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089BA-DE46-B3E8-67B4-BC73714F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767"/>
            <a:ext cx="10515600" cy="4639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+mj-lt"/>
              </a:rPr>
              <a:t>“I used to want to be a doctor and help treat sick people. But now I just want not to be a burden on my family.” </a:t>
            </a:r>
            <a:r>
              <a:rPr lang="en-US" i="1">
                <a:latin typeface="+mj-lt"/>
              </a:rPr>
              <a:t>–Syrian Refugee </a:t>
            </a:r>
          </a:p>
          <a:p>
            <a:pPr marL="0" indent="0">
              <a:buNone/>
            </a:pPr>
            <a:endParaRPr lang="en-US" i="1">
              <a:latin typeface="+mj-lt"/>
            </a:endParaRPr>
          </a:p>
          <a:p>
            <a:pPr marL="0" indent="0">
              <a:buNone/>
            </a:pPr>
            <a:r>
              <a:rPr lang="en-US">
                <a:latin typeface="+mj-lt"/>
              </a:rPr>
              <a:t>“He told me he doesn’t want to marry a crippled girl…I feel bad because people don’t want me and they see me as nothing because I don’t have one leg.” –</a:t>
            </a:r>
            <a:r>
              <a:rPr lang="en-US" i="1">
                <a:latin typeface="+mj-lt"/>
              </a:rPr>
              <a:t>Displaced South Sudanese </a:t>
            </a:r>
          </a:p>
          <a:p>
            <a:pPr marL="0" indent="0">
              <a:buNone/>
            </a:pPr>
            <a:endParaRPr lang="en-US" i="1">
              <a:latin typeface="+mj-lt"/>
            </a:endParaRPr>
          </a:p>
          <a:p>
            <a:pPr marL="0" indent="0">
              <a:buNone/>
            </a:pPr>
            <a:r>
              <a:rPr lang="en-US">
                <a:latin typeface="+mj-lt"/>
              </a:rPr>
              <a:t>“I attended school for only one year and then I was ‘fired’ because the school director said I couldn’t see well.”--- </a:t>
            </a:r>
            <a:r>
              <a:rPr lang="en-US" i="1">
                <a:latin typeface="+mj-lt"/>
              </a:rPr>
              <a:t>Syrian Refugee </a:t>
            </a:r>
          </a:p>
          <a:p>
            <a:pPr marL="0" indent="0">
              <a:buNone/>
            </a:pPr>
            <a:endParaRPr lang="en-US" i="1">
              <a:latin typeface="+mj-lt"/>
            </a:endParaRPr>
          </a:p>
          <a:p>
            <a:pPr marL="0" indent="0">
              <a:buNone/>
            </a:pPr>
            <a:r>
              <a:rPr lang="en-US">
                <a:latin typeface="+mj-lt"/>
              </a:rPr>
              <a:t>“I felt I wasn’t equal to the people around me. Everyone looks at me as less than…there was such much bullying that I had to change schools.”– </a:t>
            </a:r>
            <a:r>
              <a:rPr lang="en-US" i="1">
                <a:latin typeface="+mj-lt"/>
              </a:rPr>
              <a:t>Displaced Yazidi</a:t>
            </a: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377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DB47-22CF-8363-09B8-C29BC838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Social Connections Key for Well-being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4FCBCB-9E10-7C81-ACC7-4C2B80AB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910455" cy="4351338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</a:rPr>
              <a:t>Positive relationships with friends, boyfriends, husbands, family, in-laws</a:t>
            </a:r>
          </a:p>
          <a:p>
            <a:r>
              <a:rPr lang="en-US">
                <a:latin typeface="+mj-lt"/>
              </a:rPr>
              <a:t>Safe space outside home to congregate with others</a:t>
            </a:r>
          </a:p>
          <a:p>
            <a:r>
              <a:rPr lang="en-US">
                <a:latin typeface="+mj-lt"/>
              </a:rPr>
              <a:t>Sense of belonging</a:t>
            </a:r>
          </a:p>
          <a:p>
            <a:r>
              <a:rPr lang="en-US">
                <a:latin typeface="+mj-lt"/>
              </a:rPr>
              <a:t>Meaningful Activity</a:t>
            </a:r>
          </a:p>
          <a:p>
            <a:r>
              <a:rPr lang="en-US">
                <a:latin typeface="+mj-lt"/>
              </a:rPr>
              <a:t>Qualitative/Longitudinal research as an unexpected contributor</a:t>
            </a:r>
          </a:p>
          <a:p>
            <a:r>
              <a:rPr lang="en-US">
                <a:latin typeface="+mj-lt"/>
              </a:rPr>
              <a:t>Religion/Faith</a:t>
            </a:r>
          </a:p>
          <a:p>
            <a:r>
              <a:rPr lang="en-US">
                <a:latin typeface="+mj-lt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435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6" ma:contentTypeDescription="Create a new document." ma:contentTypeScope="" ma:versionID="dd4879290ff3192acbf48e0a3854f4bc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992f135b1b0ee358122ca2aed803e9c7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</documentManagement>
</p:properties>
</file>

<file path=customXml/itemProps1.xml><?xml version="1.0" encoding="utf-8"?>
<ds:datastoreItem xmlns:ds="http://schemas.openxmlformats.org/officeDocument/2006/customXml" ds:itemID="{A55F335F-CDAF-4B98-BEEC-ACB9643A1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9B14EF-44BF-4A3A-8361-BD2EF5F30D6F}">
  <ds:schemaRefs>
    <ds:schemaRef ds:uri="375af5b2-8cea-45d5-b184-d6c522a311ad"/>
    <ds:schemaRef ds:uri="deb8fe03-0a70-457d-be20-bb98c727e2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30EE6F-0AE7-409E-B7A3-CE13D7001AB4}">
  <ds:schemaRefs>
    <ds:schemaRef ds:uri="26665772-44a7-4a9b-b68a-03ce171a88d9"/>
    <ds:schemaRef ds:uri="375af5b2-8cea-45d5-b184-d6c522a311ad"/>
    <ds:schemaRef ds:uri="79d2fd9f-965c-48cf-b215-d73e8767e2dc"/>
    <ds:schemaRef ds:uri="deb8fe03-0a70-457d-be20-bb98c727e2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{48027151-CEE5-8C49-83C7-F36BA3B31A4A}tf10001061</Template>
  <TotalTime>0</TotalTime>
  <Words>869</Words>
  <Application>Microsoft Office PowerPoint</Application>
  <PresentationFormat>Widescreen</PresentationFormat>
  <Paragraphs>122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ACADEMY ENGRAVED LET PLAIN:1.0</vt:lpstr>
      <vt:lpstr>Arial</vt:lpstr>
      <vt:lpstr>Calibri</vt:lpstr>
      <vt:lpstr>Calibri Light</vt:lpstr>
      <vt:lpstr>Lato</vt:lpstr>
      <vt:lpstr>Oswald</vt:lpstr>
      <vt:lpstr>Oswald Medium</vt:lpstr>
      <vt:lpstr>Office Theme</vt:lpstr>
      <vt:lpstr>PowerPoint Presentation</vt:lpstr>
      <vt:lpstr>PowerPoint Presentation</vt:lpstr>
      <vt:lpstr>Sample Characteristics</vt:lpstr>
      <vt:lpstr>PowerPoint Presentation</vt:lpstr>
      <vt:lpstr>Why?</vt:lpstr>
      <vt:lpstr>In their Own Words</vt:lpstr>
      <vt:lpstr>Spotlight on Youth Living with Disabilities</vt:lpstr>
      <vt:lpstr>In their Own Words</vt:lpstr>
      <vt:lpstr>  Social Connections Key for Well-being</vt:lpstr>
      <vt:lpstr>Food for Thought</vt:lpstr>
    </vt:vector>
  </TitlesOfParts>
  <Company>Red 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Carolina Liechtenstein</dc:creator>
  <cp:lastModifiedBy>Laia Surralles Solsona</cp:lastModifiedBy>
  <cp:revision>1</cp:revision>
  <dcterms:created xsi:type="dcterms:W3CDTF">2022-05-04T12:29:08Z</dcterms:created>
  <dcterms:modified xsi:type="dcterms:W3CDTF">2022-09-28T12:08:09Z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40c0f8-1866-4162-ad0f-2d70e03cc773_Enabled">
    <vt:lpwstr>True</vt:lpwstr>
  </property>
  <property fmtid="{D5CDD505-2E9C-101B-9397-08002B2CF9AE}" pid="3" name="MSIP_Label_7840c0f8-1866-4162-ad0f-2d70e03cc773_SiteId">
    <vt:lpwstr>b738c0f4-215a-438a-ad8b-3a8b60351c56</vt:lpwstr>
  </property>
  <property fmtid="{D5CDD505-2E9C-101B-9397-08002B2CF9AE}" pid="4" name="MSIP_Label_7840c0f8-1866-4162-ad0f-2d70e03cc773_Owner">
    <vt:lpwstr>cali@redbarnet.dk</vt:lpwstr>
  </property>
  <property fmtid="{D5CDD505-2E9C-101B-9397-08002B2CF9AE}" pid="5" name="MSIP_Label_7840c0f8-1866-4162-ad0f-2d70e03cc773_SetDate">
    <vt:lpwstr>2022-05-04T13:00:02.8636582Z</vt:lpwstr>
  </property>
  <property fmtid="{D5CDD505-2E9C-101B-9397-08002B2CF9AE}" pid="6" name="MSIP_Label_7840c0f8-1866-4162-ad0f-2d70e03cc773_Name">
    <vt:lpwstr>Public - Offentlig</vt:lpwstr>
  </property>
  <property fmtid="{D5CDD505-2E9C-101B-9397-08002B2CF9AE}" pid="7" name="MSIP_Label_7840c0f8-1866-4162-ad0f-2d70e03cc773_Application">
    <vt:lpwstr>Microsoft Azure Information Protection</vt:lpwstr>
  </property>
  <property fmtid="{D5CDD505-2E9C-101B-9397-08002B2CF9AE}" pid="8" name="MSIP_Label_7840c0f8-1866-4162-ad0f-2d70e03cc773_ActionId">
    <vt:lpwstr>5f942c0b-8e66-41e9-9b4a-1dabfe95a730</vt:lpwstr>
  </property>
  <property fmtid="{D5CDD505-2E9C-101B-9397-08002B2CF9AE}" pid="9" name="MSIP_Label_7840c0f8-1866-4162-ad0f-2d70e03cc773_Extended_MSFT_Method">
    <vt:lpwstr>Automatic</vt:lpwstr>
  </property>
  <property fmtid="{D5CDD505-2E9C-101B-9397-08002B2CF9AE}" pid="10" name="Sensitivity">
    <vt:lpwstr>Public - Offentlig</vt:lpwstr>
  </property>
  <property fmtid="{D5CDD505-2E9C-101B-9397-08002B2CF9AE}" pid="11" name="ContentTypeId">
    <vt:lpwstr>0x010100DBC617633D9DA1429FD18118B9918E27</vt:lpwstr>
  </property>
  <property fmtid="{D5CDD505-2E9C-101B-9397-08002B2CF9AE}" pid="12" name="MediaServiceImageTags">
    <vt:lpwstr/>
  </property>
</Properties>
</file>