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500" r:id="rId5"/>
    <p:sldId id="679" r:id="rId6"/>
    <p:sldId id="680" r:id="rId7"/>
    <p:sldId id="501" r:id="rId8"/>
    <p:sldId id="687" r:id="rId9"/>
    <p:sldId id="684" r:id="rId10"/>
    <p:sldId id="347" r:id="rId11"/>
    <p:sldId id="330" r:id="rId12"/>
    <p:sldId id="536" r:id="rId13"/>
    <p:sldId id="484" r:id="rId14"/>
    <p:sldId id="485" r:id="rId15"/>
    <p:sldId id="259" r:id="rId16"/>
    <p:sldId id="486" r:id="rId17"/>
    <p:sldId id="487" r:id="rId18"/>
    <p:sldId id="686" r:id="rId19"/>
    <p:sldId id="488" r:id="rId20"/>
    <p:sldId id="489" r:id="rId21"/>
    <p:sldId id="490" r:id="rId22"/>
    <p:sldId id="263" r:id="rId23"/>
    <p:sldId id="491" r:id="rId24"/>
    <p:sldId id="492" r:id="rId25"/>
    <p:sldId id="493" r:id="rId26"/>
    <p:sldId id="482" r:id="rId27"/>
    <p:sldId id="495" r:id="rId28"/>
    <p:sldId id="496" r:id="rId29"/>
    <p:sldId id="497" r:id="rId30"/>
    <p:sldId id="498" r:id="rId31"/>
    <p:sldId id="499" r:id="rId32"/>
    <p:sldId id="479" r:id="rId33"/>
    <p:sldId id="323" r:id="rId34"/>
    <p:sldId id="681" r:id="rId35"/>
    <p:sldId id="685" r:id="rId36"/>
    <p:sldId id="27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E298B9-1841-0806-E379-137D69118953}" name="ba.aichaawa@bantareconsulting.com" initials="b" userId="b413be2afafabb8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794B0-0DB3-40D2-9899-DEBA5C9E714B}" v="20" dt="2023-02-23T13:36:50.610"/>
    <p1510:client id="{85931D1E-4B3A-43EF-C9ED-E6579A93F585}" v="9" dt="2023-02-23T11:45:26.239"/>
    <p1510:client id="{AAC9CF2C-C675-2C3D-8BC9-E5643E2417D2}" v="1" dt="2023-02-24T06:31:33.076"/>
    <p1510:client id="{ACB570D8-AA8B-44F7-B071-BABB63C96F94}" v="1" dt="2023-02-23T13:36:01.935"/>
    <p1510:client id="{CF5F56D0-28B4-FF20-3FC5-739CDDAD36A6}" v="7" dt="2023-02-23T17:46:47.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cc32be052b023efe2f5f3ae3c9753b3ab1a9454c15922dc9a3225f2d512eeec2::" providerId="AD" clId="Web-{AAC9CF2C-C675-2C3D-8BC9-E5643E2417D2}"/>
    <pc:docChg chg="modSld">
      <pc:chgData name="Guest User" userId="S::urn:spo:anon#cc32be052b023efe2f5f3ae3c9753b3ab1a9454c15922dc9a3225f2d512eeec2::" providerId="AD" clId="Web-{AAC9CF2C-C675-2C3D-8BC9-E5643E2417D2}" dt="2023-02-24T06:31:33.076" v="0" actId="1076"/>
      <pc:docMkLst>
        <pc:docMk/>
      </pc:docMkLst>
      <pc:sldChg chg="modSp">
        <pc:chgData name="Guest User" userId="S::urn:spo:anon#cc32be052b023efe2f5f3ae3c9753b3ab1a9454c15922dc9a3225f2d512eeec2::" providerId="AD" clId="Web-{AAC9CF2C-C675-2C3D-8BC9-E5643E2417D2}" dt="2023-02-24T06:31:33.076" v="0" actId="1076"/>
        <pc:sldMkLst>
          <pc:docMk/>
          <pc:sldMk cId="2455355713" sldId="681"/>
        </pc:sldMkLst>
        <pc:picChg chg="mod">
          <ac:chgData name="Guest User" userId="S::urn:spo:anon#cc32be052b023efe2f5f3ae3c9753b3ab1a9454c15922dc9a3225f2d512eeec2::" providerId="AD" clId="Web-{AAC9CF2C-C675-2C3D-8BC9-E5643E2417D2}" dt="2023-02-24T06:31:33.076" v="0" actId="1076"/>
          <ac:picMkLst>
            <pc:docMk/>
            <pc:sldMk cId="2455355713" sldId="681"/>
            <ac:picMk id="4" creationId="{23A7C723-9164-0DCE-B1EF-F3637CE08802}"/>
          </ac:picMkLst>
        </pc:picChg>
      </pc:sldChg>
    </pc:docChg>
  </pc:docChgLst>
  <pc:docChgLst>
    <pc:chgData name="Emma Pearce" userId="S::emma.pearce@girlsnotbrides.org::dd8c0a9b-83af-4d69-9553-6b1c7fddfd73" providerId="AD" clId="Web-{CF5F56D0-28B4-FF20-3FC5-739CDDAD36A6}"/>
    <pc:docChg chg="modSld">
      <pc:chgData name="Emma Pearce" userId="S::emma.pearce@girlsnotbrides.org::dd8c0a9b-83af-4d69-9553-6b1c7fddfd73" providerId="AD" clId="Web-{CF5F56D0-28B4-FF20-3FC5-739CDDAD36A6}" dt="2023-02-23T17:46:47.407" v="8" actId="14100"/>
      <pc:docMkLst>
        <pc:docMk/>
      </pc:docMkLst>
      <pc:sldChg chg="modSp">
        <pc:chgData name="Emma Pearce" userId="S::emma.pearce@girlsnotbrides.org::dd8c0a9b-83af-4d69-9553-6b1c7fddfd73" providerId="AD" clId="Web-{CF5F56D0-28B4-FF20-3FC5-739CDDAD36A6}" dt="2023-02-23T17:46:27.204" v="7" actId="1076"/>
        <pc:sldMkLst>
          <pc:docMk/>
          <pc:sldMk cId="3740549805" sldId="489"/>
        </pc:sldMkLst>
        <pc:spChg chg="mod">
          <ac:chgData name="Emma Pearce" userId="S::emma.pearce@girlsnotbrides.org::dd8c0a9b-83af-4d69-9553-6b1c7fddfd73" providerId="AD" clId="Web-{CF5F56D0-28B4-FF20-3FC5-739CDDAD36A6}" dt="2023-02-23T17:46:27.204" v="7" actId="1076"/>
          <ac:spMkLst>
            <pc:docMk/>
            <pc:sldMk cId="3740549805" sldId="489"/>
            <ac:spMk id="3" creationId="{55073E5B-DF97-272D-8BA8-C7227118FF56}"/>
          </ac:spMkLst>
        </pc:spChg>
      </pc:sldChg>
      <pc:sldChg chg="modSp">
        <pc:chgData name="Emma Pearce" userId="S::emma.pearce@girlsnotbrides.org::dd8c0a9b-83af-4d69-9553-6b1c7fddfd73" providerId="AD" clId="Web-{CF5F56D0-28B4-FF20-3FC5-739CDDAD36A6}" dt="2023-02-23T17:46:47.407" v="8" actId="14100"/>
        <pc:sldMkLst>
          <pc:docMk/>
          <pc:sldMk cId="2006260201" sldId="490"/>
        </pc:sldMkLst>
        <pc:spChg chg="mod">
          <ac:chgData name="Emma Pearce" userId="S::emma.pearce@girlsnotbrides.org::dd8c0a9b-83af-4d69-9553-6b1c7fddfd73" providerId="AD" clId="Web-{CF5F56D0-28B4-FF20-3FC5-739CDDAD36A6}" dt="2023-02-23T17:46:47.407" v="8" actId="14100"/>
          <ac:spMkLst>
            <pc:docMk/>
            <pc:sldMk cId="2006260201" sldId="490"/>
            <ac:spMk id="3" creationId="{ABED6F40-261C-8683-F9C9-C39776CFC41D}"/>
          </ac:spMkLst>
        </pc:spChg>
      </pc:sldChg>
      <pc:sldChg chg="modSp">
        <pc:chgData name="Emma Pearce" userId="S::emma.pearce@girlsnotbrides.org::dd8c0a9b-83af-4d69-9553-6b1c7fddfd73" providerId="AD" clId="Web-{CF5F56D0-28B4-FF20-3FC5-739CDDAD36A6}" dt="2023-02-23T17:45:47.312" v="0" actId="1076"/>
        <pc:sldMkLst>
          <pc:docMk/>
          <pc:sldMk cId="3058722854" sldId="500"/>
        </pc:sldMkLst>
        <pc:spChg chg="mod">
          <ac:chgData name="Emma Pearce" userId="S::emma.pearce@girlsnotbrides.org::dd8c0a9b-83af-4d69-9553-6b1c7fddfd73" providerId="AD" clId="Web-{CF5F56D0-28B4-FF20-3FC5-739CDDAD36A6}" dt="2023-02-23T17:45:47.312" v="0" actId="1076"/>
          <ac:spMkLst>
            <pc:docMk/>
            <pc:sldMk cId="3058722854" sldId="500"/>
            <ac:spMk id="3" creationId="{00000000-0000-0000-0000-000000000000}"/>
          </ac:spMkLst>
        </pc:spChg>
      </pc:sldChg>
    </pc:docChg>
  </pc:docChgLst>
  <pc:docChgLst>
    <pc:chgData name="Emma Pearce" userId="S::emma.pearce@girlsnotbrides.org::dd8c0a9b-83af-4d69-9553-6b1c7fddfd73" providerId="AD" clId="Web-{85931D1E-4B3A-43EF-C9ED-E6579A93F585}"/>
    <pc:docChg chg="modSld">
      <pc:chgData name="Emma Pearce" userId="S::emma.pearce@girlsnotbrides.org::dd8c0a9b-83af-4d69-9553-6b1c7fddfd73" providerId="AD" clId="Web-{85931D1E-4B3A-43EF-C9ED-E6579A93F585}" dt="2023-02-23T11:45:26.255" v="11" actId="20577"/>
      <pc:docMkLst>
        <pc:docMk/>
      </pc:docMkLst>
      <pc:sldChg chg="modSp">
        <pc:chgData name="Emma Pearce" userId="S::emma.pearce@girlsnotbrides.org::dd8c0a9b-83af-4d69-9553-6b1c7fddfd73" providerId="AD" clId="Web-{85931D1E-4B3A-43EF-C9ED-E6579A93F585}" dt="2023-02-23T11:44:45.020" v="1" actId="20577"/>
        <pc:sldMkLst>
          <pc:docMk/>
          <pc:sldMk cId="3740549805" sldId="489"/>
        </pc:sldMkLst>
        <pc:spChg chg="mod">
          <ac:chgData name="Emma Pearce" userId="S::emma.pearce@girlsnotbrides.org::dd8c0a9b-83af-4d69-9553-6b1c7fddfd73" providerId="AD" clId="Web-{85931D1E-4B3A-43EF-C9ED-E6579A93F585}" dt="2023-02-23T11:44:45.020" v="1" actId="20577"/>
          <ac:spMkLst>
            <pc:docMk/>
            <pc:sldMk cId="3740549805" sldId="489"/>
            <ac:spMk id="3" creationId="{55073E5B-DF97-272D-8BA8-C7227118FF56}"/>
          </ac:spMkLst>
        </pc:spChg>
      </pc:sldChg>
      <pc:sldChg chg="modSp">
        <pc:chgData name="Emma Pearce" userId="S::emma.pearce@girlsnotbrides.org::dd8c0a9b-83af-4d69-9553-6b1c7fddfd73" providerId="AD" clId="Web-{85931D1E-4B3A-43EF-C9ED-E6579A93F585}" dt="2023-02-23T11:44:59.114" v="7" actId="20577"/>
        <pc:sldMkLst>
          <pc:docMk/>
          <pc:sldMk cId="1153404269" sldId="495"/>
        </pc:sldMkLst>
        <pc:spChg chg="mod">
          <ac:chgData name="Emma Pearce" userId="S::emma.pearce@girlsnotbrides.org::dd8c0a9b-83af-4d69-9553-6b1c7fddfd73" providerId="AD" clId="Web-{85931D1E-4B3A-43EF-C9ED-E6579A93F585}" dt="2023-02-23T11:44:59.114" v="7" actId="20577"/>
          <ac:spMkLst>
            <pc:docMk/>
            <pc:sldMk cId="1153404269" sldId="495"/>
            <ac:spMk id="3" creationId="{C0DC7E87-72B5-A2D1-2FFA-D182F5D2491C}"/>
          </ac:spMkLst>
        </pc:spChg>
      </pc:sldChg>
      <pc:sldChg chg="modSp">
        <pc:chgData name="Emma Pearce" userId="S::emma.pearce@girlsnotbrides.org::dd8c0a9b-83af-4d69-9553-6b1c7fddfd73" providerId="AD" clId="Web-{85931D1E-4B3A-43EF-C9ED-E6579A93F585}" dt="2023-02-23T11:45:26.255" v="11" actId="20577"/>
        <pc:sldMkLst>
          <pc:docMk/>
          <pc:sldMk cId="2239833722" sldId="496"/>
        </pc:sldMkLst>
        <pc:spChg chg="mod">
          <ac:chgData name="Emma Pearce" userId="S::emma.pearce@girlsnotbrides.org::dd8c0a9b-83af-4d69-9553-6b1c7fddfd73" providerId="AD" clId="Web-{85931D1E-4B3A-43EF-C9ED-E6579A93F585}" dt="2023-02-23T11:45:26.255" v="11" actId="20577"/>
          <ac:spMkLst>
            <pc:docMk/>
            <pc:sldMk cId="2239833722" sldId="496"/>
            <ac:spMk id="3" creationId="{C0DC7E87-72B5-A2D1-2FFA-D182F5D2491C}"/>
          </ac:spMkLst>
        </pc:spChg>
      </pc:sldChg>
    </pc:docChg>
  </pc:docChgLst>
  <pc:docChgLst>
    <pc:chgData name="Guest User" userId="S::urn:spo:anon#cc32be052b023efe2f5f3ae3c9753b3ab1a9454c15922dc9a3225f2d512eeec2::" providerId="AD" clId="Web-{ACB570D8-AA8B-44F7-B071-BABB63C96F94}"/>
    <pc:docChg chg="modSld">
      <pc:chgData name="Guest User" userId="S::urn:spo:anon#cc32be052b023efe2f5f3ae3c9753b3ab1a9454c15922dc9a3225f2d512eeec2::" providerId="AD" clId="Web-{ACB570D8-AA8B-44F7-B071-BABB63C96F94}" dt="2023-02-23T13:36:01.935" v="0" actId="1076"/>
      <pc:docMkLst>
        <pc:docMk/>
      </pc:docMkLst>
      <pc:sldChg chg="modSp">
        <pc:chgData name="Guest User" userId="S::urn:spo:anon#cc32be052b023efe2f5f3ae3c9753b3ab1a9454c15922dc9a3225f2d512eeec2::" providerId="AD" clId="Web-{ACB570D8-AA8B-44F7-B071-BABB63C96F94}" dt="2023-02-23T13:36:01.935" v="0" actId="1076"/>
        <pc:sldMkLst>
          <pc:docMk/>
          <pc:sldMk cId="3058722854" sldId="500"/>
        </pc:sldMkLst>
        <pc:spChg chg="mod">
          <ac:chgData name="Guest User" userId="S::urn:spo:anon#cc32be052b023efe2f5f3ae3c9753b3ab1a9454c15922dc9a3225f2d512eeec2::" providerId="AD" clId="Web-{ACB570D8-AA8B-44F7-B071-BABB63C96F94}" dt="2023-02-23T13:36:01.935" v="0" actId="1076"/>
          <ac:spMkLst>
            <pc:docMk/>
            <pc:sldMk cId="3058722854" sldId="500"/>
            <ac:spMk id="3" creationId="{00000000-0000-0000-0000-000000000000}"/>
          </ac:spMkLst>
        </pc:spChg>
      </pc:sldChg>
    </pc:docChg>
  </pc:docChgLst>
  <pc:docChgLst>
    <pc:chgData name="Lara van Kouterik" userId="1b6ec83a-e25b-4ba2-a3d0-2e7d0ef44dc8" providerId="ADAL" clId="{172794B0-0DB3-40D2-9899-DEBA5C9E714B}"/>
    <pc:docChg chg="custSel modSld">
      <pc:chgData name="Lara van Kouterik" userId="1b6ec83a-e25b-4ba2-a3d0-2e7d0ef44dc8" providerId="ADAL" clId="{172794B0-0DB3-40D2-9899-DEBA5C9E714B}" dt="2023-02-23T13:36:50.610" v="15" actId="27636"/>
      <pc:docMkLst>
        <pc:docMk/>
      </pc:docMkLst>
      <pc:sldChg chg="modSp mod">
        <pc:chgData name="Lara van Kouterik" userId="1b6ec83a-e25b-4ba2-a3d0-2e7d0ef44dc8" providerId="ADAL" clId="{172794B0-0DB3-40D2-9899-DEBA5C9E714B}" dt="2023-02-23T13:36:50.514" v="3" actId="27636"/>
        <pc:sldMkLst>
          <pc:docMk/>
          <pc:sldMk cId="3940881184" sldId="259"/>
        </pc:sldMkLst>
        <pc:spChg chg="mod">
          <ac:chgData name="Lara van Kouterik" userId="1b6ec83a-e25b-4ba2-a3d0-2e7d0ef44dc8" providerId="ADAL" clId="{172794B0-0DB3-40D2-9899-DEBA5C9E714B}" dt="2023-02-23T13:36:50.514" v="3" actId="27636"/>
          <ac:spMkLst>
            <pc:docMk/>
            <pc:sldMk cId="3940881184" sldId="259"/>
            <ac:spMk id="5" creationId="{00000000-0000-0000-0000-000000000000}"/>
          </ac:spMkLst>
        </pc:spChg>
        <pc:spChg chg="mod">
          <ac:chgData name="Lara van Kouterik" userId="1b6ec83a-e25b-4ba2-a3d0-2e7d0ef44dc8" providerId="ADAL" clId="{172794B0-0DB3-40D2-9899-DEBA5C9E714B}" dt="2023-02-23T13:36:50.513" v="2" actId="27636"/>
          <ac:spMkLst>
            <pc:docMk/>
            <pc:sldMk cId="3940881184" sldId="259"/>
            <ac:spMk id="6" creationId="{00000000-0000-0000-0000-000000000000}"/>
          </ac:spMkLst>
        </pc:spChg>
      </pc:sldChg>
      <pc:sldChg chg="modSp mod">
        <pc:chgData name="Lara van Kouterik" userId="1b6ec83a-e25b-4ba2-a3d0-2e7d0ef44dc8" providerId="ADAL" clId="{172794B0-0DB3-40D2-9899-DEBA5C9E714B}" dt="2023-02-23T13:36:50.581" v="10" actId="27636"/>
        <pc:sldMkLst>
          <pc:docMk/>
          <pc:sldMk cId="1824722282" sldId="482"/>
        </pc:sldMkLst>
        <pc:spChg chg="mod">
          <ac:chgData name="Lara van Kouterik" userId="1b6ec83a-e25b-4ba2-a3d0-2e7d0ef44dc8" providerId="ADAL" clId="{172794B0-0DB3-40D2-9899-DEBA5C9E714B}" dt="2023-02-23T13:36:50.581" v="10" actId="27636"/>
          <ac:spMkLst>
            <pc:docMk/>
            <pc:sldMk cId="1824722282" sldId="482"/>
            <ac:spMk id="3" creationId="{90624A7A-9C86-014C-B343-122588D348FB}"/>
          </ac:spMkLst>
        </pc:spChg>
      </pc:sldChg>
      <pc:sldChg chg="modSp mod">
        <pc:chgData name="Lara van Kouterik" userId="1b6ec83a-e25b-4ba2-a3d0-2e7d0ef44dc8" providerId="ADAL" clId="{172794B0-0DB3-40D2-9899-DEBA5C9E714B}" dt="2023-02-23T13:36:50.493" v="1" actId="27636"/>
        <pc:sldMkLst>
          <pc:docMk/>
          <pc:sldMk cId="1884288941" sldId="485"/>
        </pc:sldMkLst>
        <pc:spChg chg="mod">
          <ac:chgData name="Lara van Kouterik" userId="1b6ec83a-e25b-4ba2-a3d0-2e7d0ef44dc8" providerId="ADAL" clId="{172794B0-0DB3-40D2-9899-DEBA5C9E714B}" dt="2023-02-23T13:36:50.493" v="1" actId="27636"/>
          <ac:spMkLst>
            <pc:docMk/>
            <pc:sldMk cId="1884288941" sldId="485"/>
            <ac:spMk id="3" creationId="{812B547B-19C2-9F36-4F64-87B93CDC86EC}"/>
          </ac:spMkLst>
        </pc:spChg>
        <pc:spChg chg="mod">
          <ac:chgData name="Lara van Kouterik" userId="1b6ec83a-e25b-4ba2-a3d0-2e7d0ef44dc8" providerId="ADAL" clId="{172794B0-0DB3-40D2-9899-DEBA5C9E714B}" dt="2023-02-23T13:36:50.489" v="0" actId="27636"/>
          <ac:spMkLst>
            <pc:docMk/>
            <pc:sldMk cId="1884288941" sldId="485"/>
            <ac:spMk id="5" creationId="{70F26C20-9E07-7273-2126-5738E616B7DF}"/>
          </ac:spMkLst>
        </pc:spChg>
      </pc:sldChg>
      <pc:sldChg chg="modSp mod">
        <pc:chgData name="Lara van Kouterik" userId="1b6ec83a-e25b-4ba2-a3d0-2e7d0ef44dc8" providerId="ADAL" clId="{172794B0-0DB3-40D2-9899-DEBA5C9E714B}" dt="2023-02-23T13:36:50.526" v="4" actId="27636"/>
        <pc:sldMkLst>
          <pc:docMk/>
          <pc:sldMk cId="2037298733" sldId="486"/>
        </pc:sldMkLst>
        <pc:spChg chg="mod">
          <ac:chgData name="Lara van Kouterik" userId="1b6ec83a-e25b-4ba2-a3d0-2e7d0ef44dc8" providerId="ADAL" clId="{172794B0-0DB3-40D2-9899-DEBA5C9E714B}" dt="2023-02-23T13:36:50.526" v="4" actId="27636"/>
          <ac:spMkLst>
            <pc:docMk/>
            <pc:sldMk cId="2037298733" sldId="486"/>
            <ac:spMk id="3" creationId="{19E09F62-01F4-47B9-B621-81886412FD7B}"/>
          </ac:spMkLst>
        </pc:spChg>
      </pc:sldChg>
      <pc:sldChg chg="modSp mod">
        <pc:chgData name="Lara van Kouterik" userId="1b6ec83a-e25b-4ba2-a3d0-2e7d0ef44dc8" providerId="ADAL" clId="{172794B0-0DB3-40D2-9899-DEBA5C9E714B}" dt="2023-02-23T13:36:50.533" v="5" actId="27636"/>
        <pc:sldMkLst>
          <pc:docMk/>
          <pc:sldMk cId="3018578901" sldId="487"/>
        </pc:sldMkLst>
        <pc:spChg chg="mod">
          <ac:chgData name="Lara van Kouterik" userId="1b6ec83a-e25b-4ba2-a3d0-2e7d0ef44dc8" providerId="ADAL" clId="{172794B0-0DB3-40D2-9899-DEBA5C9E714B}" dt="2023-02-23T13:36:50.533" v="5" actId="27636"/>
          <ac:spMkLst>
            <pc:docMk/>
            <pc:sldMk cId="3018578901" sldId="487"/>
            <ac:spMk id="3" creationId="{AE9F11F1-22EB-9816-FE3C-9DD6D6F7473B}"/>
          </ac:spMkLst>
        </pc:spChg>
      </pc:sldChg>
      <pc:sldChg chg="modSp mod">
        <pc:chgData name="Lara van Kouterik" userId="1b6ec83a-e25b-4ba2-a3d0-2e7d0ef44dc8" providerId="ADAL" clId="{172794B0-0DB3-40D2-9899-DEBA5C9E714B}" dt="2023-02-23T13:36:50.560" v="7" actId="27636"/>
        <pc:sldMkLst>
          <pc:docMk/>
          <pc:sldMk cId="3740549805" sldId="489"/>
        </pc:sldMkLst>
        <pc:spChg chg="mod">
          <ac:chgData name="Lara van Kouterik" userId="1b6ec83a-e25b-4ba2-a3d0-2e7d0ef44dc8" providerId="ADAL" clId="{172794B0-0DB3-40D2-9899-DEBA5C9E714B}" dt="2023-02-23T13:36:50.560" v="7" actId="27636"/>
          <ac:spMkLst>
            <pc:docMk/>
            <pc:sldMk cId="3740549805" sldId="489"/>
            <ac:spMk id="3" creationId="{55073E5B-DF97-272D-8BA8-C7227118FF56}"/>
          </ac:spMkLst>
        </pc:spChg>
      </pc:sldChg>
      <pc:sldChg chg="modSp mod">
        <pc:chgData name="Lara van Kouterik" userId="1b6ec83a-e25b-4ba2-a3d0-2e7d0ef44dc8" providerId="ADAL" clId="{172794B0-0DB3-40D2-9899-DEBA5C9E714B}" dt="2023-02-23T13:36:50.566" v="8" actId="27636"/>
        <pc:sldMkLst>
          <pc:docMk/>
          <pc:sldMk cId="2006260201" sldId="490"/>
        </pc:sldMkLst>
        <pc:spChg chg="mod">
          <ac:chgData name="Lara van Kouterik" userId="1b6ec83a-e25b-4ba2-a3d0-2e7d0ef44dc8" providerId="ADAL" clId="{172794B0-0DB3-40D2-9899-DEBA5C9E714B}" dt="2023-02-23T13:36:50.566" v="8" actId="27636"/>
          <ac:spMkLst>
            <pc:docMk/>
            <pc:sldMk cId="2006260201" sldId="490"/>
            <ac:spMk id="3" creationId="{ABED6F40-261C-8683-F9C9-C39776CFC41D}"/>
          </ac:spMkLst>
        </pc:spChg>
      </pc:sldChg>
      <pc:sldChg chg="modSp mod">
        <pc:chgData name="Lara van Kouterik" userId="1b6ec83a-e25b-4ba2-a3d0-2e7d0ef44dc8" providerId="ADAL" clId="{172794B0-0DB3-40D2-9899-DEBA5C9E714B}" dt="2023-02-23T13:36:50.574" v="9" actId="27636"/>
        <pc:sldMkLst>
          <pc:docMk/>
          <pc:sldMk cId="3510680066" sldId="491"/>
        </pc:sldMkLst>
        <pc:spChg chg="mod">
          <ac:chgData name="Lara van Kouterik" userId="1b6ec83a-e25b-4ba2-a3d0-2e7d0ef44dc8" providerId="ADAL" clId="{172794B0-0DB3-40D2-9899-DEBA5C9E714B}" dt="2023-02-23T13:36:50.574" v="9" actId="27636"/>
          <ac:spMkLst>
            <pc:docMk/>
            <pc:sldMk cId="3510680066" sldId="491"/>
            <ac:spMk id="3" creationId="{9ABB193F-3A40-5A07-1D4F-CAAFE628E826}"/>
          </ac:spMkLst>
        </pc:spChg>
      </pc:sldChg>
      <pc:sldChg chg="modSp mod">
        <pc:chgData name="Lara van Kouterik" userId="1b6ec83a-e25b-4ba2-a3d0-2e7d0ef44dc8" providerId="ADAL" clId="{172794B0-0DB3-40D2-9899-DEBA5C9E714B}" dt="2023-02-23T13:36:50.587" v="11" actId="27636"/>
        <pc:sldMkLst>
          <pc:docMk/>
          <pc:sldMk cId="1153404269" sldId="495"/>
        </pc:sldMkLst>
        <pc:spChg chg="mod">
          <ac:chgData name="Lara van Kouterik" userId="1b6ec83a-e25b-4ba2-a3d0-2e7d0ef44dc8" providerId="ADAL" clId="{172794B0-0DB3-40D2-9899-DEBA5C9E714B}" dt="2023-02-23T13:36:50.587" v="11" actId="27636"/>
          <ac:spMkLst>
            <pc:docMk/>
            <pc:sldMk cId="1153404269" sldId="495"/>
            <ac:spMk id="3" creationId="{C0DC7E87-72B5-A2D1-2FFA-D182F5D2491C}"/>
          </ac:spMkLst>
        </pc:spChg>
      </pc:sldChg>
      <pc:sldChg chg="modSp mod">
        <pc:chgData name="Lara van Kouterik" userId="1b6ec83a-e25b-4ba2-a3d0-2e7d0ef44dc8" providerId="ADAL" clId="{172794B0-0DB3-40D2-9899-DEBA5C9E714B}" dt="2023-02-23T13:36:50.593" v="12" actId="27636"/>
        <pc:sldMkLst>
          <pc:docMk/>
          <pc:sldMk cId="2239833722" sldId="496"/>
        </pc:sldMkLst>
        <pc:spChg chg="mod">
          <ac:chgData name="Lara van Kouterik" userId="1b6ec83a-e25b-4ba2-a3d0-2e7d0ef44dc8" providerId="ADAL" clId="{172794B0-0DB3-40D2-9899-DEBA5C9E714B}" dt="2023-02-23T13:36:50.593" v="12" actId="27636"/>
          <ac:spMkLst>
            <pc:docMk/>
            <pc:sldMk cId="2239833722" sldId="496"/>
            <ac:spMk id="3" creationId="{C0DC7E87-72B5-A2D1-2FFA-D182F5D2491C}"/>
          </ac:spMkLst>
        </pc:spChg>
      </pc:sldChg>
      <pc:sldChg chg="modSp mod">
        <pc:chgData name="Lara van Kouterik" userId="1b6ec83a-e25b-4ba2-a3d0-2e7d0ef44dc8" providerId="ADAL" clId="{172794B0-0DB3-40D2-9899-DEBA5C9E714B}" dt="2023-02-23T13:36:50.599" v="13" actId="27636"/>
        <pc:sldMkLst>
          <pc:docMk/>
          <pc:sldMk cId="3410059147" sldId="497"/>
        </pc:sldMkLst>
        <pc:spChg chg="mod">
          <ac:chgData name="Lara van Kouterik" userId="1b6ec83a-e25b-4ba2-a3d0-2e7d0ef44dc8" providerId="ADAL" clId="{172794B0-0DB3-40D2-9899-DEBA5C9E714B}" dt="2023-02-23T13:36:50.599" v="13" actId="27636"/>
          <ac:spMkLst>
            <pc:docMk/>
            <pc:sldMk cId="3410059147" sldId="497"/>
            <ac:spMk id="3" creationId="{C0DC7E87-72B5-A2D1-2FFA-D182F5D2491C}"/>
          </ac:spMkLst>
        </pc:spChg>
      </pc:sldChg>
      <pc:sldChg chg="modSp mod">
        <pc:chgData name="Lara van Kouterik" userId="1b6ec83a-e25b-4ba2-a3d0-2e7d0ef44dc8" providerId="ADAL" clId="{172794B0-0DB3-40D2-9899-DEBA5C9E714B}" dt="2023-02-23T13:36:50.605" v="14" actId="27636"/>
        <pc:sldMkLst>
          <pc:docMk/>
          <pc:sldMk cId="3092868452" sldId="498"/>
        </pc:sldMkLst>
        <pc:spChg chg="mod">
          <ac:chgData name="Lara van Kouterik" userId="1b6ec83a-e25b-4ba2-a3d0-2e7d0ef44dc8" providerId="ADAL" clId="{172794B0-0DB3-40D2-9899-DEBA5C9E714B}" dt="2023-02-23T13:36:50.605" v="14" actId="27636"/>
          <ac:spMkLst>
            <pc:docMk/>
            <pc:sldMk cId="3092868452" sldId="498"/>
            <ac:spMk id="3" creationId="{C0DC7E87-72B5-A2D1-2FFA-D182F5D2491C}"/>
          </ac:spMkLst>
        </pc:spChg>
      </pc:sldChg>
      <pc:sldChg chg="modSp mod">
        <pc:chgData name="Lara van Kouterik" userId="1b6ec83a-e25b-4ba2-a3d0-2e7d0ef44dc8" providerId="ADAL" clId="{172794B0-0DB3-40D2-9899-DEBA5C9E714B}" dt="2023-02-23T13:36:50.610" v="15" actId="27636"/>
        <pc:sldMkLst>
          <pc:docMk/>
          <pc:sldMk cId="2915551891" sldId="499"/>
        </pc:sldMkLst>
        <pc:spChg chg="mod">
          <ac:chgData name="Lara van Kouterik" userId="1b6ec83a-e25b-4ba2-a3d0-2e7d0ef44dc8" providerId="ADAL" clId="{172794B0-0DB3-40D2-9899-DEBA5C9E714B}" dt="2023-02-23T13:36:50.610" v="15" actId="27636"/>
          <ac:spMkLst>
            <pc:docMk/>
            <pc:sldMk cId="2915551891" sldId="499"/>
            <ac:spMk id="3" creationId="{7296175B-38DC-A919-345D-CA59E778E6CF}"/>
          </ac:spMkLst>
        </pc:spChg>
      </pc:sldChg>
      <pc:sldChg chg="modSp mod">
        <pc:chgData name="Lara van Kouterik" userId="1b6ec83a-e25b-4ba2-a3d0-2e7d0ef44dc8" providerId="ADAL" clId="{172794B0-0DB3-40D2-9899-DEBA5C9E714B}" dt="2023-02-23T13:36:50.543" v="6" actId="27636"/>
        <pc:sldMkLst>
          <pc:docMk/>
          <pc:sldMk cId="2395035870" sldId="686"/>
        </pc:sldMkLst>
        <pc:spChg chg="mod">
          <ac:chgData name="Lara van Kouterik" userId="1b6ec83a-e25b-4ba2-a3d0-2e7d0ef44dc8" providerId="ADAL" clId="{172794B0-0DB3-40D2-9899-DEBA5C9E714B}" dt="2023-02-23T13:36:50.543" v="6" actId="27636"/>
          <ac:spMkLst>
            <pc:docMk/>
            <pc:sldMk cId="2395035870" sldId="686"/>
            <ac:spMk id="3" creationId="{51E5D789-8AD3-ED73-8710-4A3BA0CDBE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AADD7-69F4-C044-9CE9-9861F01CC2D9}" type="datetimeFigureOut">
              <a:rPr lang="en-US" smtClean="0"/>
              <a:t>2/23/2023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D572A-4224-804C-B028-9BA1F7DBA7E1}" type="slidenum">
              <a:rPr lang="en-US" smtClean="0"/>
              <a:t>‹#›</a:t>
            </a:fld>
            <a:endParaRPr lang="en-US"/>
          </a:p>
        </p:txBody>
      </p:sp>
    </p:spTree>
    <p:extLst>
      <p:ext uri="{BB962C8B-B14F-4D97-AF65-F5344CB8AC3E}">
        <p14:creationId xmlns:p14="http://schemas.microsoft.com/office/powerpoint/2010/main" val="326383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Lara or Laia?</a:t>
            </a:r>
          </a:p>
          <a:p>
            <a:pPr marL="171450" indent="-171450">
              <a:buFont typeface="Arial" panose="020B0604020202020204" pitchFamily="34" charset="0"/>
              <a:buChar char="•"/>
            </a:pPr>
            <a:r>
              <a:rPr lang="en-GB"/>
              <a:t>Please write in the chat box (preferably in Port, Fr, </a:t>
            </a:r>
            <a:r>
              <a:rPr lang="en-GB" err="1"/>
              <a:t>Sp</a:t>
            </a:r>
            <a:r>
              <a:rPr lang="en-GB"/>
              <a:t> or English!) if you are having any technical difficulties and a member of our team will be happy to support</a:t>
            </a:r>
          </a:p>
          <a:p>
            <a:pPr marL="171450" indent="-171450">
              <a:buFont typeface="Arial" panose="020B0604020202020204" pitchFamily="34" charset="0"/>
              <a:buChar char="•"/>
            </a:pPr>
            <a:r>
              <a:rPr lang="en-GB"/>
              <a:t>Please also use the chat box to post Questions or experience you would like to share. And if you have a question for one of our panellists please do put their name.</a:t>
            </a: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2</a:t>
            </a:fld>
            <a:endParaRPr lang="en-GB"/>
          </a:p>
        </p:txBody>
      </p:sp>
    </p:spTree>
    <p:extLst>
      <p:ext uri="{BB962C8B-B14F-4D97-AF65-F5344CB8AC3E}">
        <p14:creationId xmlns:p14="http://schemas.microsoft.com/office/powerpoint/2010/main" val="95722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www.education-inequalities.org</a:t>
            </a:r>
            <a:r>
              <a:rPr lang="en-US"/>
              <a:t>/countries/</a:t>
            </a:r>
            <a:r>
              <a:rPr lang="en-US" err="1"/>
              <a:t>niger#dimension</a:t>
            </a:r>
            <a:r>
              <a:rPr lang="en-US"/>
              <a:t>=%7B%22id%22%3A%22sex%22%2C%22filters%22%3A%5B%5D%7D</a:t>
            </a:r>
          </a:p>
        </p:txBody>
      </p:sp>
      <p:sp>
        <p:nvSpPr>
          <p:cNvPr id="4" name="Slide Number Placeholder 3"/>
          <p:cNvSpPr>
            <a:spLocks noGrp="1"/>
          </p:cNvSpPr>
          <p:nvPr>
            <p:ph type="sldNum" sz="quarter" idx="5"/>
          </p:nvPr>
        </p:nvSpPr>
        <p:spPr/>
        <p:txBody>
          <a:bodyPr/>
          <a:lstStyle/>
          <a:p>
            <a:fld id="{3DFD572A-4224-804C-B028-9BA1F7DBA7E1}" type="slidenum">
              <a:rPr lang="en-US" smtClean="0"/>
              <a:t>24</a:t>
            </a:fld>
            <a:endParaRPr lang="en-US"/>
          </a:p>
        </p:txBody>
      </p:sp>
    </p:spTree>
    <p:extLst>
      <p:ext uri="{BB962C8B-B14F-4D97-AF65-F5344CB8AC3E}">
        <p14:creationId xmlns:p14="http://schemas.microsoft.com/office/powerpoint/2010/main" val="362641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Kola</a:t>
            </a:r>
          </a:p>
        </p:txBody>
      </p:sp>
      <p:sp>
        <p:nvSpPr>
          <p:cNvPr id="4" name="Slide Number Placeholder 3"/>
          <p:cNvSpPr>
            <a:spLocks noGrp="1"/>
          </p:cNvSpPr>
          <p:nvPr>
            <p:ph type="sldNum" sz="quarter" idx="5"/>
          </p:nvPr>
        </p:nvSpPr>
        <p:spPr/>
        <p:txBody>
          <a:bodyPr/>
          <a:lstStyle/>
          <a:p>
            <a:fld id="{1BD7776B-E7D7-4D58-8998-0583436867E4}" type="slidenum">
              <a:rPr lang="en-GB" smtClean="0"/>
              <a:t>30</a:t>
            </a:fld>
            <a:endParaRPr lang="en-GB"/>
          </a:p>
        </p:txBody>
      </p:sp>
    </p:spTree>
    <p:extLst>
      <p:ext uri="{BB962C8B-B14F-4D97-AF65-F5344CB8AC3E}">
        <p14:creationId xmlns:p14="http://schemas.microsoft.com/office/powerpoint/2010/main" val="356803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United Nations </a:t>
            </a:r>
            <a:r>
              <a:rPr lang="fr-FR" err="1"/>
              <a:t>Children’s</a:t>
            </a:r>
            <a:r>
              <a:rPr lang="fr-FR"/>
              <a:t> </a:t>
            </a:r>
            <a:r>
              <a:rPr lang="fr-FR" err="1"/>
              <a:t>Fund</a:t>
            </a:r>
            <a:r>
              <a:rPr lang="fr-FR"/>
              <a:t> (UNICEF), The Power of Education to End Child </a:t>
            </a:r>
            <a:r>
              <a:rPr lang="fr-FR" err="1"/>
              <a:t>Marriage</a:t>
            </a:r>
            <a:r>
              <a:rPr lang="fr-FR"/>
              <a:t>, UNICEF, New York, 2022</a:t>
            </a:r>
          </a:p>
        </p:txBody>
      </p:sp>
      <p:sp>
        <p:nvSpPr>
          <p:cNvPr id="4" name="Slide Number Placeholder 3"/>
          <p:cNvSpPr>
            <a:spLocks noGrp="1"/>
          </p:cNvSpPr>
          <p:nvPr>
            <p:ph type="sldNum" sz="quarter" idx="5"/>
          </p:nvPr>
        </p:nvSpPr>
        <p:spPr/>
        <p:txBody>
          <a:bodyPr/>
          <a:lstStyle/>
          <a:p>
            <a:fld id="{3DFD572A-4224-804C-B028-9BA1F7DBA7E1}" type="slidenum">
              <a:rPr lang="en-US" smtClean="0"/>
              <a:t>5</a:t>
            </a:fld>
            <a:endParaRPr lang="en-US"/>
          </a:p>
        </p:txBody>
      </p:sp>
    </p:spTree>
    <p:extLst>
      <p:ext uri="{BB962C8B-B14F-4D97-AF65-F5344CB8AC3E}">
        <p14:creationId xmlns:p14="http://schemas.microsoft.com/office/powerpoint/2010/main" val="111134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48"/>
              </a:spcBef>
              <a:buFont typeface="Arial" panose="020B0604020202020204" pitchFamily="34" charset="0"/>
              <a:buChar char="•"/>
            </a:pPr>
            <a:r>
              <a:rPr lang="en-GB" sz="1200" kern="1200">
                <a:solidFill>
                  <a:schemeClr val="tx1"/>
                </a:solidFill>
                <a:effectLst/>
                <a:latin typeface="+mn-lt"/>
                <a:ea typeface="+mn-ea"/>
                <a:cs typeface="+mn-cs"/>
              </a:rPr>
              <a:t>Our Education Out Loud-funded project focuses on Francophone West and Central Africa, a region where around 39% of girls are married before the age of 18 and where gender inequality in education is the highest in the world. </a:t>
            </a:r>
            <a:r>
              <a:rPr lang="en-US"/>
              <a:t>The security crisis in the Sahel, and now Covid, have further reduced girls’ chances to continue their education. </a:t>
            </a:r>
          </a:p>
          <a:p>
            <a:pPr marL="171450" indent="-171450">
              <a:buFont typeface="Arial" panose="020B0604020202020204" pitchFamily="34" charset="0"/>
              <a:buChar char="•"/>
            </a:pP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The project supports shared learning and joint advocacy on child marriage and girls’ education and works at 3 levels:</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National (and local) in Burkina Faso and Niger</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Regional across FWCA</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International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E6036-E15C-4ED2-BEB2-927DAD53A9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0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Burkina Faso a youth activism workshop was held with a group of mainly female participants, from the end child marriage and education coalitions. The participants explored the causes and consequences of child marriage, discussed the role of an activist and set up a network that they called “JAPAME”: Young Activists for the Abandonment of Child Marriage. </a:t>
            </a:r>
          </a:p>
          <a:p>
            <a:endParaRPr lang="en-US"/>
          </a:p>
          <a:p>
            <a:r>
              <a:rPr lang="en-US"/>
              <a:t>According to a young female activist in Burkina Faso, the youth activism workshop provided an opportunity to access: “the tools to express myself and give young women a voice”. The workshop included training on using digital platforms for advocacy. Group members created a blog and a Facebook page to share information and build awareness on child marriage and the importance of girls’ education.</a:t>
            </a:r>
          </a:p>
          <a:p>
            <a:endParaRPr lang="en-US"/>
          </a:p>
          <a:p>
            <a:r>
              <a:rPr lang="en-US"/>
              <a:t>The activist emphasized the importance of reaching out to young people - “It is necessary to involve more young people who are not sufficiently engaged or informed. We should visit various elementary or high schools, work with teachers and share these experiences with them so that they position themselves and transmit the message”.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E6036-E15C-4ED2-BEB2-927DAD53A9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7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a:t>The Third African Girls’ Summit was held in November 2021 in Niger.</a:t>
            </a:r>
          </a:p>
          <a:p>
            <a:endParaRPr lang="en-GB" noProof="0"/>
          </a:p>
          <a:p>
            <a:r>
              <a:rPr lang="en-GB" noProof="0"/>
              <a:t>The Niger Platform supported the organisation of a </a:t>
            </a:r>
            <a:r>
              <a:rPr lang="en-GB" b="1" noProof="0"/>
              <a:t>Pre-Summit</a:t>
            </a:r>
            <a:r>
              <a:rPr lang="en-GB" noProof="0"/>
              <a:t>, bringing together over 300 participants from across Niger and elsewhere in Africa (Burkina Faso, Cote d’Ivoire, Ethiopia, Gambia, Nigeria, Uganda, Sierra Leone and Zimbabwe). The aim of the pre-summit was 1) to prepare youth representatives, especially girls and young women, to actively participate in the AGS as panellists, moderators, and contributors to debates; and 2) to support youth organisations active in the fight for the elimination of harmful practices, particularly child marriage and female genital mutilation, to develop their advocacy recommendations.</a:t>
            </a:r>
          </a:p>
          <a:p>
            <a:endParaRPr lang="en-GB" noProof="0"/>
          </a:p>
          <a:p>
            <a:endParaRPr lang="en-GB" noProof="0"/>
          </a:p>
          <a:p>
            <a:r>
              <a:rPr lang="en-GB" noProof="0"/>
              <a:t>In collaboration with AU CIEFFA, UNAIDS, UNESCO, UNFPA, UNICEF, UN Women and the Global Partnership for Education, Girls not Brides organised a parallel session on “Harnessing Girls’ Education for the Africa We Want”, in which Girls Not Brides and UNESCO gave a joint presentation on girls’ education in West Africa. With support from the Niger Platform, Niger’s First Lady organized an AGS </a:t>
            </a:r>
            <a:r>
              <a:rPr lang="en-GB" b="1" noProof="0"/>
              <a:t>side event on education as an effective response to child marriage</a:t>
            </a:r>
            <a:r>
              <a:rPr lang="en-GB" noProof="0"/>
              <a:t>. This event aimed to draw the attention of States and donors to the importance of girls’ education, especially in emergency contexts. Around 100 participants joined the event. Outcomes included strong government commitments to keeping girls in school in emergencies and a pledge by traditional leaders to develop a ‘discourse of peace’ to reduce insecurity. </a:t>
            </a:r>
          </a:p>
          <a:p>
            <a:endParaRPr lang="en-GB" noProof="0"/>
          </a:p>
          <a:p>
            <a:r>
              <a:rPr lang="en-GB" noProof="0"/>
              <a:t>The Girls Summit provided young female activists with a strong learning and networking experience.</a:t>
            </a:r>
          </a:p>
          <a:p>
            <a:endParaRPr lang="en-GB" noProof="0"/>
          </a:p>
          <a:p>
            <a:r>
              <a:rPr lang="en-GB" noProof="0"/>
              <a:t>As stated by one participant: “We discovered many convergences between practices and experiences concerning the rights of girls (all over Africa). It’s great to have a space of dialogue between us to discuss our situations and to present our experience to decision-making bodies, and to express our needs in programmes and policies”. </a:t>
            </a:r>
          </a:p>
          <a:p>
            <a:endParaRPr lang="en-GB" noProof="0"/>
          </a:p>
          <a:p>
            <a:r>
              <a:rPr lang="en-GB" noProof="0"/>
              <a:t>However, there was also concern at the lack of integration of young women in official policy discussions: </a:t>
            </a:r>
            <a:r>
              <a:rPr lang="en-GB" i="1" noProof="0"/>
              <a:t>“… the girls came together and wrote a statement announcing the creation of a collective. Unfortunately, we were not granted a slot and could not read the content of this declaration. We approached the African Union organizing committee and they first accepted. They then refused to give us this space when the time came. It is as if we were being denied the right to speak.”</a:t>
            </a:r>
          </a:p>
        </p:txBody>
      </p:sp>
      <p:sp>
        <p:nvSpPr>
          <p:cNvPr id="4" name="Slide Number Placeholder 3"/>
          <p:cNvSpPr>
            <a:spLocks noGrp="1"/>
          </p:cNvSpPr>
          <p:nvPr>
            <p:ph type="sldNum" sz="quarter" idx="5"/>
          </p:nvPr>
        </p:nvSpPr>
        <p:spPr/>
        <p:txBody>
          <a:bodyPr/>
          <a:lstStyle/>
          <a:p>
            <a:fld id="{32E19AC1-7EEB-4F41-877F-718475D0C0FC}" type="slidenum">
              <a:rPr lang="en-US" smtClean="0"/>
              <a:t>9</a:t>
            </a:fld>
            <a:endParaRPr lang="en-US"/>
          </a:p>
        </p:txBody>
      </p:sp>
    </p:spTree>
    <p:extLst>
      <p:ext uri="{BB962C8B-B14F-4D97-AF65-F5344CB8AC3E}">
        <p14:creationId xmlns:p14="http://schemas.microsoft.com/office/powerpoint/2010/main" val="415384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rPr>
              <a:t>Nguyen, M. and </a:t>
            </a:r>
            <a:r>
              <a:rPr lang="en-GB" sz="1800" err="1">
                <a:effectLst/>
                <a:latin typeface="Calibri" panose="020F0502020204030204" pitchFamily="34" charset="0"/>
              </a:rPr>
              <a:t>Wodon</a:t>
            </a:r>
            <a:r>
              <a:rPr lang="en-GB" sz="1800">
                <a:effectLst/>
                <a:latin typeface="Calibri" panose="020F0502020204030204" pitchFamily="34" charset="0"/>
              </a:rPr>
              <a:t>, Q., 2014. Impact of child marriage on literacy and education attainment in Africa. The World Bank.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www.unicef.org</a:t>
            </a:r>
            <a:r>
              <a:rPr lang="en-GB"/>
              <a:t>/press-releases/11100-schools-closed-sahel-region-due-conflict</a:t>
            </a:r>
          </a:p>
          <a:p>
            <a:endParaRPr lang="en-FR"/>
          </a:p>
        </p:txBody>
      </p:sp>
      <p:sp>
        <p:nvSpPr>
          <p:cNvPr id="4" name="Slide Number Placeholder 3"/>
          <p:cNvSpPr>
            <a:spLocks noGrp="1"/>
          </p:cNvSpPr>
          <p:nvPr>
            <p:ph type="sldNum" sz="quarter" idx="5"/>
          </p:nvPr>
        </p:nvSpPr>
        <p:spPr/>
        <p:txBody>
          <a:bodyPr/>
          <a:lstStyle/>
          <a:p>
            <a:fld id="{3DFD572A-4224-804C-B028-9BA1F7DBA7E1}" type="slidenum">
              <a:rPr lang="en-US" smtClean="0"/>
              <a:t>11</a:t>
            </a:fld>
            <a:endParaRPr lang="en-US"/>
          </a:p>
        </p:txBody>
      </p:sp>
    </p:spTree>
    <p:extLst>
      <p:ext uri="{BB962C8B-B14F-4D97-AF65-F5344CB8AC3E}">
        <p14:creationId xmlns:p14="http://schemas.microsoft.com/office/powerpoint/2010/main" val="358966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Photo: </a:t>
            </a:r>
            <a:r>
              <a:rPr lang="en-GB"/>
              <a:t>Burkina Faso, Human Rights Watch 2019 – les salles qui </a:t>
            </a:r>
            <a:r>
              <a:rPr lang="en-GB" err="1"/>
              <a:t>sont</a:t>
            </a:r>
            <a:r>
              <a:rPr lang="en-GB"/>
              <a:t> trop </a:t>
            </a:r>
            <a:r>
              <a:rPr lang="en-GB" err="1"/>
              <a:t>pleines</a:t>
            </a:r>
            <a:r>
              <a:rPr lang="en-GB"/>
              <a:t> – overcrowded classrooms</a:t>
            </a:r>
          </a:p>
          <a:p>
            <a:endParaRPr lang="en-US"/>
          </a:p>
        </p:txBody>
      </p:sp>
      <p:sp>
        <p:nvSpPr>
          <p:cNvPr id="4" name="Slide Number Placeholder 3"/>
          <p:cNvSpPr>
            <a:spLocks noGrp="1"/>
          </p:cNvSpPr>
          <p:nvPr>
            <p:ph type="sldNum" sz="quarter" idx="5"/>
          </p:nvPr>
        </p:nvSpPr>
        <p:spPr/>
        <p:txBody>
          <a:bodyPr/>
          <a:lstStyle/>
          <a:p>
            <a:fld id="{3DFD572A-4224-804C-B028-9BA1F7DBA7E1}" type="slidenum">
              <a:rPr lang="en-US" smtClean="0"/>
              <a:t>13</a:t>
            </a:fld>
            <a:endParaRPr lang="en-US"/>
          </a:p>
        </p:txBody>
      </p:sp>
    </p:spTree>
    <p:extLst>
      <p:ext uri="{BB962C8B-B14F-4D97-AF65-F5344CB8AC3E}">
        <p14:creationId xmlns:p14="http://schemas.microsoft.com/office/powerpoint/2010/main" val="295961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Burkina Faso, Les droits des filles </a:t>
            </a:r>
            <a:r>
              <a:rPr lang="en-US" err="1"/>
              <a:t>en</a:t>
            </a:r>
            <a:r>
              <a:rPr lang="en-US"/>
              <a:t> peril – Plan International (?)</a:t>
            </a:r>
          </a:p>
        </p:txBody>
      </p:sp>
      <p:sp>
        <p:nvSpPr>
          <p:cNvPr id="4" name="Slide Number Placeholder 3"/>
          <p:cNvSpPr>
            <a:spLocks noGrp="1"/>
          </p:cNvSpPr>
          <p:nvPr>
            <p:ph type="sldNum" sz="quarter" idx="5"/>
          </p:nvPr>
        </p:nvSpPr>
        <p:spPr/>
        <p:txBody>
          <a:bodyPr/>
          <a:lstStyle/>
          <a:p>
            <a:fld id="{3DFD572A-4224-804C-B028-9BA1F7DBA7E1}" type="slidenum">
              <a:rPr lang="en-US" smtClean="0"/>
              <a:t>15</a:t>
            </a:fld>
            <a:endParaRPr lang="en-US"/>
          </a:p>
        </p:txBody>
      </p:sp>
    </p:spTree>
    <p:extLst>
      <p:ext uri="{BB962C8B-B14F-4D97-AF65-F5344CB8AC3E}">
        <p14:creationId xmlns:p14="http://schemas.microsoft.com/office/powerpoint/2010/main" val="1271065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www.education-inequalities.org</a:t>
            </a:r>
            <a:r>
              <a:rPr lang="en-US"/>
              <a:t>/countries/</a:t>
            </a:r>
            <a:r>
              <a:rPr lang="en-US" err="1"/>
              <a:t>burkina-faso#dimension</a:t>
            </a:r>
            <a:r>
              <a:rPr lang="en-US"/>
              <a:t>=%7B%22id%22%3A%22sex%22%2C%22filters%22%3A%5B%5D%7D</a:t>
            </a:r>
          </a:p>
          <a:p>
            <a:endParaRPr lang="en-US"/>
          </a:p>
        </p:txBody>
      </p:sp>
      <p:sp>
        <p:nvSpPr>
          <p:cNvPr id="4" name="Slide Number Placeholder 3"/>
          <p:cNvSpPr>
            <a:spLocks noGrp="1"/>
          </p:cNvSpPr>
          <p:nvPr>
            <p:ph type="sldNum" sz="quarter" idx="5"/>
          </p:nvPr>
        </p:nvSpPr>
        <p:spPr/>
        <p:txBody>
          <a:bodyPr/>
          <a:lstStyle/>
          <a:p>
            <a:fld id="{3DFD572A-4224-804C-B028-9BA1F7DBA7E1}" type="slidenum">
              <a:rPr lang="en-US" smtClean="0"/>
              <a:t>17</a:t>
            </a:fld>
            <a:endParaRPr lang="en-US"/>
          </a:p>
        </p:txBody>
      </p:sp>
    </p:spTree>
    <p:extLst>
      <p:ext uri="{BB962C8B-B14F-4D97-AF65-F5344CB8AC3E}">
        <p14:creationId xmlns:p14="http://schemas.microsoft.com/office/powerpoint/2010/main" val="1222614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676400"/>
            <a:ext cx="9144000" cy="3989070"/>
          </a:xfrm>
          <a:prstGeom prst="rect">
            <a:avLst/>
          </a:prstGeom>
        </p:spPr>
      </p:pic>
      <p:sp>
        <p:nvSpPr>
          <p:cNvPr id="2" name="Title 1"/>
          <p:cNvSpPr>
            <a:spLocks noGrp="1"/>
          </p:cNvSpPr>
          <p:nvPr>
            <p:ph type="ctrTitle"/>
          </p:nvPr>
        </p:nvSpPr>
        <p:spPr>
          <a:xfrm>
            <a:off x="457200" y="1752601"/>
            <a:ext cx="82296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23/02/2023</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 y="533400"/>
            <a:ext cx="4572000" cy="501015"/>
          </a:xfrm>
          <a:prstGeom prst="rect">
            <a:avLst/>
          </a:prstGeom>
        </p:spPr>
      </p:pic>
    </p:spTree>
    <p:extLst>
      <p:ext uri="{BB962C8B-B14F-4D97-AF65-F5344CB8AC3E}">
        <p14:creationId xmlns:p14="http://schemas.microsoft.com/office/powerpoint/2010/main" val="25238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2842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23/02/2023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015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35790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143"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91324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b="-4829"/>
          <a:stretch/>
        </p:blipFill>
        <p:spPr>
          <a:xfrm>
            <a:off x="0" y="1295400"/>
            <a:ext cx="9144001" cy="3663043"/>
          </a:xfrm>
          <a:prstGeom prst="rect">
            <a:avLst/>
          </a:prstGeom>
        </p:spPr>
      </p:pic>
      <p:sp>
        <p:nvSpPr>
          <p:cNvPr id="2" name="Title 1"/>
          <p:cNvSpPr>
            <a:spLocks noGrp="1"/>
          </p:cNvSpPr>
          <p:nvPr>
            <p:ph type="ctrTitle" hasCustomPrompt="1"/>
          </p:nvPr>
        </p:nvSpPr>
        <p:spPr>
          <a:xfrm>
            <a:off x="457200" y="1295401"/>
            <a:ext cx="8229600" cy="2133599"/>
          </a:xfrm>
        </p:spPr>
        <p:txBody>
          <a:bodyPr>
            <a:noAutofit/>
          </a:bodyPr>
          <a:lstStyle>
            <a:lvl1pPr>
              <a:defRPr sz="115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3"/>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23/02/2023</a:t>
            </a:fld>
            <a:endParaRPr lang="en-GB"/>
          </a:p>
        </p:txBody>
      </p:sp>
      <p:sp>
        <p:nvSpPr>
          <p:cNvPr id="5" name="Footer Placeholder 4"/>
          <p:cNvSpPr>
            <a:spLocks noGrp="1"/>
          </p:cNvSpPr>
          <p:nvPr>
            <p:ph type="ftr" sz="quarter" idx="11"/>
          </p:nvPr>
        </p:nvSpPr>
        <p:spPr>
          <a:xfrm>
            <a:off x="3352800" y="4958443"/>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3"/>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 y="533400"/>
            <a:ext cx="4572000" cy="501015"/>
          </a:xfrm>
          <a:prstGeom prst="rect">
            <a:avLst/>
          </a:prstGeom>
        </p:spPr>
      </p:pic>
      <p:sp>
        <p:nvSpPr>
          <p:cNvPr id="10" name="Date Placeholder 3"/>
          <p:cNvSpPr txBox="1">
            <a:spLocks/>
          </p:cNvSpPr>
          <p:nvPr userDrawn="1"/>
        </p:nvSpPr>
        <p:spPr>
          <a:xfrm>
            <a:off x="678543"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 </a:t>
            </a:r>
            <a:r>
              <a:rPr lang="en-GB" sz="3200" b="0" i="0" u="none" strike="noStrike" kern="1200" baseline="30000">
                <a:solidFill>
                  <a:schemeClr val="tx1">
                    <a:lumMod val="50000"/>
                  </a:schemeClr>
                </a:solidFill>
                <a:latin typeface="+mj-lt"/>
                <a:ea typeface="+mn-ea"/>
                <a:cs typeface="+mn-cs"/>
              </a:rPr>
              <a:t>GirlsNotBrides</a:t>
            </a:r>
          </a:p>
        </p:txBody>
      </p:sp>
      <p:sp>
        <p:nvSpPr>
          <p:cNvPr id="11" name="Footer Placeholder 4"/>
          <p:cNvSpPr txBox="1">
            <a:spLocks/>
          </p:cNvSpPr>
          <p:nvPr userDrawn="1"/>
        </p:nvSpPr>
        <p:spPr>
          <a:xfrm>
            <a:off x="2957286" y="6110514"/>
            <a:ext cx="2224314"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GirlsNotBrides</a:t>
            </a:r>
          </a:p>
        </p:txBody>
      </p:sp>
      <p:sp>
        <p:nvSpPr>
          <p:cNvPr id="12" name="Slide Number Placeholder 5"/>
          <p:cNvSpPr txBox="1">
            <a:spLocks/>
          </p:cNvSpPr>
          <p:nvPr userDrawn="1"/>
        </p:nvSpPr>
        <p:spPr>
          <a:xfrm>
            <a:off x="4953000" y="6096000"/>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276835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408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t="-11848" b="-5493"/>
          <a:stretch/>
        </p:blipFill>
        <p:spPr>
          <a:xfrm>
            <a:off x="0" y="3614056"/>
            <a:ext cx="9144000" cy="3018973"/>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1"/>
            <a:ext cx="7772400" cy="533399"/>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23/02/2023</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8357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1767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23/02/2023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335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2"/>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23/02/2023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25936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8156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669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021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23/02/2023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190401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55" r:id="rId11"/>
    <p:sldLayoutId id="2147483656" r:id="rId12"/>
    <p:sldLayoutId id="2147483657" r:id="rId13"/>
    <p:sldLayoutId id="2147483662" r:id="rId14"/>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girlsnotbrides.org/learning-resources/resource-centre/child-marriage-education-west-central-africa-literature-re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girlsnotbrides.org/learning-resources/resource-centre/girls-education-and-child-marriage/#resource-downloads" TargetMode="External"/><Relationship Id="rId2" Type="http://schemas.openxmlformats.org/officeDocument/2006/relationships/hyperlink" Target="https://www.girlsnotbrides.org/learning-resources/resource-centre/child-marriage-education-west-central-africa-literature-review/" TargetMode="External"/><Relationship Id="rId1" Type="http://schemas.openxmlformats.org/officeDocument/2006/relationships/slideLayout" Target="../slideLayouts/slideLayout2.xml"/><Relationship Id="rId6" Type="http://schemas.openxmlformats.org/officeDocument/2006/relationships/hyperlink" Target="https://www.hrw.org/video-photos/interactive/2022/08/29/brighter-future-empowering-pregnant-girls-and-adolescent" TargetMode="External"/><Relationship Id="rId5" Type="http://schemas.openxmlformats.org/officeDocument/2006/relationships/hyperlink" Target="https://www.education-inequalities.org/" TargetMode="External"/><Relationship Id="rId4" Type="http://schemas.openxmlformats.org/officeDocument/2006/relationships/hyperlink" Target="https://data.unicef.org/resources/child-marriage-and-education-data-brie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229600" cy="2514599"/>
          </a:xfrm>
        </p:spPr>
        <p:txBody>
          <a:bodyPr/>
          <a:lstStyle/>
          <a:p>
            <a:r>
              <a:rPr lang="en-GB"/>
              <a:t>CHILD MARRIAGE AND GIRLS’ EDUCATION</a:t>
            </a:r>
          </a:p>
        </p:txBody>
      </p:sp>
      <p:sp>
        <p:nvSpPr>
          <p:cNvPr id="3" name="Subtitle 2"/>
          <p:cNvSpPr>
            <a:spLocks noGrp="1"/>
          </p:cNvSpPr>
          <p:nvPr>
            <p:ph type="subTitle" idx="1"/>
          </p:nvPr>
        </p:nvSpPr>
        <p:spPr>
          <a:xfrm>
            <a:off x="456187" y="5628909"/>
            <a:ext cx="8229600" cy="1066800"/>
          </a:xfrm>
        </p:spPr>
        <p:txBody>
          <a:bodyPr/>
          <a:lstStyle/>
          <a:p>
            <a:r>
              <a:rPr lang="en-GB" i="1"/>
              <a:t>Girls not brides learning series, February 2023</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552" y="476672"/>
            <a:ext cx="5729103" cy="576064"/>
          </a:xfrm>
          <a:prstGeom prst="rect">
            <a:avLst/>
          </a:prstGeom>
        </p:spPr>
      </p:pic>
    </p:spTree>
    <p:extLst>
      <p:ext uri="{BB962C8B-B14F-4D97-AF65-F5344CB8AC3E}">
        <p14:creationId xmlns:p14="http://schemas.microsoft.com/office/powerpoint/2010/main" val="3058722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18D5-570E-80F0-AF81-AA30ED99F55F}"/>
              </a:ext>
            </a:extLst>
          </p:cNvPr>
          <p:cNvSpPr>
            <a:spLocks noGrp="1"/>
          </p:cNvSpPr>
          <p:nvPr>
            <p:ph type="title"/>
          </p:nvPr>
        </p:nvSpPr>
        <p:spPr/>
        <p:txBody>
          <a:bodyPr/>
          <a:lstStyle/>
          <a:p>
            <a:r>
              <a:rPr lang="en-US"/>
              <a:t>Child marriage and girls’ education in West and</a:t>
            </a:r>
            <a:br>
              <a:rPr lang="en-US"/>
            </a:br>
            <a:r>
              <a:rPr lang="en-US"/>
              <a:t>Central Africa</a:t>
            </a:r>
          </a:p>
        </p:txBody>
      </p:sp>
    </p:spTree>
    <p:extLst>
      <p:ext uri="{BB962C8B-B14F-4D97-AF65-F5344CB8AC3E}">
        <p14:creationId xmlns:p14="http://schemas.microsoft.com/office/powerpoint/2010/main" val="183661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9D18-A71C-6868-E52E-AF77DB288F53}"/>
              </a:ext>
            </a:extLst>
          </p:cNvPr>
          <p:cNvSpPr>
            <a:spLocks noGrp="1"/>
          </p:cNvSpPr>
          <p:nvPr>
            <p:ph type="title"/>
          </p:nvPr>
        </p:nvSpPr>
        <p:spPr>
          <a:xfrm>
            <a:off x="457200" y="274638"/>
            <a:ext cx="8229600" cy="922114"/>
          </a:xfrm>
        </p:spPr>
        <p:txBody>
          <a:bodyPr/>
          <a:lstStyle/>
          <a:p>
            <a:r>
              <a:rPr lang="en-US"/>
              <a:t>Overview of the context </a:t>
            </a:r>
          </a:p>
        </p:txBody>
      </p:sp>
      <p:sp>
        <p:nvSpPr>
          <p:cNvPr id="3" name="Text Placeholder 2">
            <a:extLst>
              <a:ext uri="{FF2B5EF4-FFF2-40B4-BE49-F238E27FC236}">
                <a16:creationId xmlns:a16="http://schemas.microsoft.com/office/drawing/2014/main" id="{812B547B-19C2-9F36-4F64-87B93CDC86EC}"/>
              </a:ext>
            </a:extLst>
          </p:cNvPr>
          <p:cNvSpPr>
            <a:spLocks noGrp="1"/>
          </p:cNvSpPr>
          <p:nvPr>
            <p:ph type="body" idx="1"/>
          </p:nvPr>
        </p:nvSpPr>
        <p:spPr>
          <a:xfrm>
            <a:off x="457200" y="1365932"/>
            <a:ext cx="4040188" cy="639762"/>
          </a:xfrm>
        </p:spPr>
        <p:txBody>
          <a:bodyPr>
            <a:normAutofit fontScale="85000" lnSpcReduction="20000"/>
          </a:bodyPr>
          <a:lstStyle/>
          <a:p>
            <a:r>
              <a:rPr lang="en-US"/>
              <a:t>Child marriage and girls’ education in WCA</a:t>
            </a:r>
          </a:p>
        </p:txBody>
      </p:sp>
      <p:sp>
        <p:nvSpPr>
          <p:cNvPr id="4" name="Content Placeholder 3">
            <a:extLst>
              <a:ext uri="{FF2B5EF4-FFF2-40B4-BE49-F238E27FC236}">
                <a16:creationId xmlns:a16="http://schemas.microsoft.com/office/drawing/2014/main" id="{DACF25DA-7005-34E5-BB09-F994F8363BB6}"/>
              </a:ext>
            </a:extLst>
          </p:cNvPr>
          <p:cNvSpPr>
            <a:spLocks noGrp="1"/>
          </p:cNvSpPr>
          <p:nvPr>
            <p:ph sz="half" idx="2"/>
          </p:nvPr>
        </p:nvSpPr>
        <p:spPr>
          <a:xfrm>
            <a:off x="457200" y="2005694"/>
            <a:ext cx="4040188" cy="4577668"/>
          </a:xfrm>
        </p:spPr>
        <p:txBody>
          <a:bodyPr>
            <a:normAutofit fontScale="62500" lnSpcReduction="20000"/>
          </a:bodyPr>
          <a:lstStyle/>
          <a:p>
            <a:r>
              <a:rPr lang="en-US"/>
              <a:t>4 in 10 girls are married before age 18 - 60 million girls </a:t>
            </a:r>
          </a:p>
          <a:p>
            <a:r>
              <a:rPr lang="en-US"/>
              <a:t>Despite recent progress, gender inequality in education remains the highest in the world. 28 million girls don’t have access to education. </a:t>
            </a:r>
          </a:p>
          <a:p>
            <a:r>
              <a:rPr lang="en-US"/>
              <a:t>At the regional level, girls' chances of becoming literate decrease by 5.7 percentage points (World Bank) for each additional year of early marriage</a:t>
            </a:r>
          </a:p>
          <a:p>
            <a:r>
              <a:rPr lang="en-US"/>
              <a:t>Stereotypical gender roles and peer pressure limit girls’ opportunities and increase the likelihood of dropping out of school and of child marriage. </a:t>
            </a:r>
          </a:p>
          <a:p>
            <a:r>
              <a:rPr lang="en-US"/>
              <a:t>Strong correlation between household economic vulnerability, child marriage and girls’ lack of access to education.</a:t>
            </a:r>
          </a:p>
        </p:txBody>
      </p:sp>
      <p:sp>
        <p:nvSpPr>
          <p:cNvPr id="5" name="Text Placeholder 4">
            <a:extLst>
              <a:ext uri="{FF2B5EF4-FFF2-40B4-BE49-F238E27FC236}">
                <a16:creationId xmlns:a16="http://schemas.microsoft.com/office/drawing/2014/main" id="{70F26C20-9E07-7273-2126-5738E616B7DF}"/>
              </a:ext>
            </a:extLst>
          </p:cNvPr>
          <p:cNvSpPr>
            <a:spLocks noGrp="1"/>
          </p:cNvSpPr>
          <p:nvPr>
            <p:ph type="body" sz="quarter" idx="3"/>
          </p:nvPr>
        </p:nvSpPr>
        <p:spPr>
          <a:xfrm>
            <a:off x="4597648" y="1365932"/>
            <a:ext cx="4041775" cy="639762"/>
          </a:xfrm>
        </p:spPr>
        <p:txBody>
          <a:bodyPr>
            <a:normAutofit fontScale="85000" lnSpcReduction="20000"/>
          </a:bodyPr>
          <a:lstStyle/>
          <a:p>
            <a:r>
              <a:rPr lang="en-US"/>
              <a:t>Multidimensional crisis in the Sahel</a:t>
            </a:r>
          </a:p>
        </p:txBody>
      </p:sp>
      <p:sp>
        <p:nvSpPr>
          <p:cNvPr id="6" name="Content Placeholder 5">
            <a:extLst>
              <a:ext uri="{FF2B5EF4-FFF2-40B4-BE49-F238E27FC236}">
                <a16:creationId xmlns:a16="http://schemas.microsoft.com/office/drawing/2014/main" id="{95B76593-7366-4944-8660-B69858F8F42F}"/>
              </a:ext>
            </a:extLst>
          </p:cNvPr>
          <p:cNvSpPr>
            <a:spLocks noGrp="1"/>
          </p:cNvSpPr>
          <p:nvPr>
            <p:ph sz="quarter" idx="4"/>
          </p:nvPr>
        </p:nvSpPr>
        <p:spPr>
          <a:xfrm>
            <a:off x="4645025" y="2005694"/>
            <a:ext cx="4041775" cy="4447642"/>
          </a:xfrm>
        </p:spPr>
        <p:txBody>
          <a:bodyPr>
            <a:normAutofit fontScale="62500" lnSpcReduction="20000"/>
          </a:bodyPr>
          <a:lstStyle/>
          <a:p>
            <a:pPr marL="0" indent="0">
              <a:buNone/>
            </a:pPr>
            <a:r>
              <a:rPr lang="en-GB" sz="2400" b="1" u="sng"/>
              <a:t>The security crisis in the Sahel:</a:t>
            </a:r>
          </a:p>
          <a:p>
            <a:r>
              <a:rPr lang="en-GB" sz="2400"/>
              <a:t>Led to the closure of 11,100 schools and reinforced protective attitude towards girls (UNICEF)
Dramatic increases in military and security spending have negatively impacted the financing of social services, including child protection, education and health.
Girls dropping out of school in crisis has led to increased rates of child marriage in regions affected by armed conflict</a:t>
            </a:r>
          </a:p>
          <a:p>
            <a:pPr marL="0" indent="0">
              <a:buNone/>
            </a:pPr>
            <a:r>
              <a:rPr lang="en-GB" sz="2400" b="1" u="sng"/>
              <a:t>The Covid-19 pandemic: </a:t>
            </a:r>
          </a:p>
          <a:p>
            <a:r>
              <a:rPr lang="en-GB" sz="2400"/>
              <a:t>Delay in learning for girls because of difficulties in pursuing distance learning: increasing household and care responsibilities, unequal access to ITC/radio
The same factors jeopardized girls' chances of returning to school after the pandemic.</a:t>
            </a:r>
          </a:p>
        </p:txBody>
      </p:sp>
    </p:spTree>
    <p:extLst>
      <p:ext uri="{BB962C8B-B14F-4D97-AF65-F5344CB8AC3E}">
        <p14:creationId xmlns:p14="http://schemas.microsoft.com/office/powerpoint/2010/main" val="188428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Advocacy challenges and opportunities</a:t>
            </a:r>
          </a:p>
        </p:txBody>
      </p:sp>
      <p:sp>
        <p:nvSpPr>
          <p:cNvPr id="5" name="Content Placeholder 4"/>
          <p:cNvSpPr>
            <a:spLocks noGrp="1"/>
          </p:cNvSpPr>
          <p:nvPr>
            <p:ph sz="half" idx="1"/>
          </p:nvPr>
        </p:nvSpPr>
        <p:spPr/>
        <p:txBody>
          <a:bodyPr>
            <a:normAutofit fontScale="55000" lnSpcReduction="20000"/>
          </a:bodyPr>
          <a:lstStyle/>
          <a:p>
            <a:pPr marL="0" indent="0">
              <a:buNone/>
            </a:pPr>
            <a:r>
              <a:rPr lang="en-GB" b="1"/>
              <a:t>Institutional challenges faced by coalitions:</a:t>
            </a:r>
          </a:p>
          <a:p>
            <a:r>
              <a:rPr lang="en-GB"/>
              <a:t>Non-domestication and lack of implementation of international legal instruments, despite widespread ratification in WCA</a:t>
            </a:r>
          </a:p>
          <a:p>
            <a:r>
              <a:rPr lang="en-GB"/>
              <a:t>Many WCA countries also suffer from legal pluralism between customary, religious and civil law and insufficient popularization of the law </a:t>
            </a:r>
          </a:p>
          <a:p>
            <a:r>
              <a:rPr lang="en-GB"/>
              <a:t>Decentralisation and unequal access to public services (legal, education, health) in remote areas</a:t>
            </a:r>
          </a:p>
          <a:p>
            <a:r>
              <a:rPr lang="en-GB"/>
              <a:t>Inadequate budgeting of national plans strategic to end child marriage and national/local development plans</a:t>
            </a:r>
          </a:p>
        </p:txBody>
      </p:sp>
      <p:sp>
        <p:nvSpPr>
          <p:cNvPr id="6" name="Content Placeholder 5"/>
          <p:cNvSpPr>
            <a:spLocks noGrp="1"/>
          </p:cNvSpPr>
          <p:nvPr>
            <p:ph sz="half" idx="2"/>
          </p:nvPr>
        </p:nvSpPr>
        <p:spPr/>
        <p:txBody>
          <a:bodyPr>
            <a:normAutofit fontScale="55000" lnSpcReduction="20000"/>
          </a:bodyPr>
          <a:lstStyle/>
          <a:p>
            <a:pPr marL="0" indent="0">
              <a:buNone/>
            </a:pPr>
            <a:r>
              <a:rPr lang="en-GB" b="1"/>
              <a:t>Advocacy opportunities:</a:t>
            </a:r>
          </a:p>
          <a:p>
            <a:r>
              <a:rPr lang="en-GB"/>
              <a:t> Great progress achieved through advocacy to promote girls’ education for all </a:t>
            </a:r>
          </a:p>
          <a:p>
            <a:r>
              <a:rPr lang="en-GB"/>
              <a:t>Increased budgeting for SRRH</a:t>
            </a:r>
          </a:p>
          <a:p>
            <a:r>
              <a:rPr lang="en-GB"/>
              <a:t>Political commitment to end child marriage promotes accountability and sustain the public debate  </a:t>
            </a:r>
          </a:p>
          <a:p>
            <a:r>
              <a:rPr lang="en-GB"/>
              <a:t>Civil Society Organisations’ expertise in the prevention of child marriage and the promotion of girls’ education </a:t>
            </a:r>
          </a:p>
          <a:p>
            <a:r>
              <a:rPr lang="en-GB"/>
              <a:t>CSOs’ expertise in community advocacy where the prevalence of child marriage is very high </a:t>
            </a:r>
          </a:p>
          <a:p>
            <a:r>
              <a:rPr lang="en-GB"/>
              <a:t>Dynamic young activists </a:t>
            </a:r>
          </a:p>
        </p:txBody>
      </p:sp>
    </p:spTree>
    <p:extLst>
      <p:ext uri="{BB962C8B-B14F-4D97-AF65-F5344CB8AC3E}">
        <p14:creationId xmlns:p14="http://schemas.microsoft.com/office/powerpoint/2010/main" val="3940881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BBA1F-9FA1-2AED-5542-385949868277}"/>
              </a:ext>
            </a:extLst>
          </p:cNvPr>
          <p:cNvSpPr>
            <a:spLocks noGrp="1"/>
          </p:cNvSpPr>
          <p:nvPr>
            <p:ph type="title"/>
          </p:nvPr>
        </p:nvSpPr>
        <p:spPr>
          <a:xfrm>
            <a:off x="628650" y="365125"/>
            <a:ext cx="3938487" cy="1807305"/>
          </a:xfrm>
        </p:spPr>
        <p:txBody>
          <a:bodyPr>
            <a:normAutofit/>
          </a:bodyPr>
          <a:lstStyle/>
          <a:p>
            <a:r>
              <a:rPr lang="en-US"/>
              <a:t>Bridging the knowledge gap</a:t>
            </a:r>
          </a:p>
        </p:txBody>
      </p:sp>
      <p:sp>
        <p:nvSpPr>
          <p:cNvPr id="3" name="Content Placeholder 2">
            <a:extLst>
              <a:ext uri="{FF2B5EF4-FFF2-40B4-BE49-F238E27FC236}">
                <a16:creationId xmlns:a16="http://schemas.microsoft.com/office/drawing/2014/main" id="{19E09F62-01F4-47B9-B621-81886412FD7B}"/>
              </a:ext>
            </a:extLst>
          </p:cNvPr>
          <p:cNvSpPr>
            <a:spLocks noGrp="1"/>
          </p:cNvSpPr>
          <p:nvPr>
            <p:ph idx="1"/>
          </p:nvPr>
        </p:nvSpPr>
        <p:spPr>
          <a:xfrm>
            <a:off x="395536" y="2060848"/>
            <a:ext cx="4076554" cy="4432027"/>
          </a:xfrm>
        </p:spPr>
        <p:txBody>
          <a:bodyPr>
            <a:normAutofit fontScale="92500" lnSpcReduction="10000"/>
          </a:bodyPr>
          <a:lstStyle/>
          <a:p>
            <a:pPr marL="0" indent="0">
              <a:lnSpc>
                <a:spcPct val="90000"/>
              </a:lnSpc>
              <a:buNone/>
            </a:pPr>
            <a:r>
              <a:rPr lang="en-GB" sz="1400"/>
              <a:t>As part of our EOL project, a literature review on child marriage and girls’ education in West Africa was carried to:</a:t>
            </a:r>
          </a:p>
          <a:p>
            <a:pPr>
              <a:lnSpc>
                <a:spcPct val="90000"/>
              </a:lnSpc>
            </a:pPr>
            <a:r>
              <a:rPr lang="en-GB" sz="1400"/>
              <a:t>Address the data needs expressed by coalitions
Provide up-to-date evidence for coalitions’ advocacy
Shed light on knowledge gaps to guide future research needs</a:t>
            </a:r>
          </a:p>
          <a:p>
            <a:pPr marL="0" indent="0">
              <a:lnSpc>
                <a:spcPct val="90000"/>
              </a:lnSpc>
              <a:buNone/>
            </a:pPr>
            <a:endParaRPr lang="en-GB" sz="1400"/>
          </a:p>
          <a:p>
            <a:pPr marL="0" indent="0">
              <a:lnSpc>
                <a:spcPct val="90000"/>
              </a:lnSpc>
              <a:buNone/>
            </a:pPr>
            <a:r>
              <a:rPr lang="en-GB" sz="1400"/>
              <a:t>The literature review explores:</a:t>
            </a:r>
          </a:p>
          <a:p>
            <a:pPr>
              <a:lnSpc>
                <a:spcPct val="90000"/>
              </a:lnSpc>
            </a:pPr>
            <a:r>
              <a:rPr lang="en-GB" sz="1400"/>
              <a:t>The link between child marriage and girls' education in West Africa
Social norms, child marriage and girls' education
Specificities of advocacy approach according to contexts (humanitarian, pandemic, etc.)
Normative and legislative frameworks around child marriage and girls' education
Recommended approaches to scaling up selected interventions</a:t>
            </a:r>
          </a:p>
          <a:p>
            <a:pPr marL="0" indent="0">
              <a:lnSpc>
                <a:spcPct val="90000"/>
              </a:lnSpc>
              <a:buNone/>
            </a:pPr>
            <a:r>
              <a:rPr lang="en-GB" sz="1400"/>
              <a:t>Download it </a:t>
            </a:r>
            <a:r>
              <a:rPr lang="en-GB" sz="1400">
                <a:hlinkClick r:id="rId3"/>
              </a:rPr>
              <a:t>here</a:t>
            </a:r>
            <a:r>
              <a:rPr lang="en-GB" sz="1400"/>
              <a:t>.</a:t>
            </a:r>
            <a:endParaRPr lang="en-GB" sz="1400">
              <a:highlight>
                <a:srgbClr val="FFFF00"/>
              </a:highlight>
            </a:endParaRPr>
          </a:p>
        </p:txBody>
      </p:sp>
      <p:pic>
        <p:nvPicPr>
          <p:cNvPr id="4" name="Content Placeholder 3" descr="A group of children in a classroom&#10;&#10;Description automatically generated with medium confidence">
            <a:extLst>
              <a:ext uri="{FF2B5EF4-FFF2-40B4-BE49-F238E27FC236}">
                <a16:creationId xmlns:a16="http://schemas.microsoft.com/office/drawing/2014/main" id="{591A0B53-7E43-83D1-65C6-EE0D0B8AFAA1}"/>
              </a:ext>
            </a:extLst>
          </p:cNvPr>
          <p:cNvPicPr>
            <a:picLocks noChangeAspect="1"/>
          </p:cNvPicPr>
          <p:nvPr/>
        </p:nvPicPr>
        <p:blipFill rotWithShape="1">
          <a:blip r:embed="rId4">
            <a:extLst>
              <a:ext uri="{28A0092B-C50C-407E-A947-70E740481C1C}">
                <a14:useLocalDpi xmlns:a14="http://schemas.microsoft.com/office/drawing/2010/main" val="0"/>
              </a:ext>
            </a:extLst>
          </a:blip>
          <a:srcRect l="29250" r="22332"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3729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68FF-A47C-328A-464E-E3B66E641A1D}"/>
              </a:ext>
            </a:extLst>
          </p:cNvPr>
          <p:cNvSpPr>
            <a:spLocks noGrp="1"/>
          </p:cNvSpPr>
          <p:nvPr>
            <p:ph type="title"/>
          </p:nvPr>
        </p:nvSpPr>
        <p:spPr/>
        <p:txBody>
          <a:bodyPr/>
          <a:lstStyle/>
          <a:p>
            <a:r>
              <a:rPr lang="en-US"/>
              <a:t>Youth-led research and advocacy</a:t>
            </a:r>
          </a:p>
        </p:txBody>
      </p:sp>
      <p:sp>
        <p:nvSpPr>
          <p:cNvPr id="3" name="Content Placeholder 2">
            <a:extLst>
              <a:ext uri="{FF2B5EF4-FFF2-40B4-BE49-F238E27FC236}">
                <a16:creationId xmlns:a16="http://schemas.microsoft.com/office/drawing/2014/main" id="{AE9F11F1-22EB-9816-FE3C-9DD6D6F7473B}"/>
              </a:ext>
            </a:extLst>
          </p:cNvPr>
          <p:cNvSpPr>
            <a:spLocks noGrp="1"/>
          </p:cNvSpPr>
          <p:nvPr>
            <p:ph idx="1"/>
          </p:nvPr>
        </p:nvSpPr>
        <p:spPr>
          <a:xfrm>
            <a:off x="457200" y="1600200"/>
            <a:ext cx="8229600" cy="4709120"/>
          </a:xfrm>
        </p:spPr>
        <p:txBody>
          <a:bodyPr>
            <a:normAutofit fontScale="55000" lnSpcReduction="20000"/>
          </a:bodyPr>
          <a:lstStyle/>
          <a:p>
            <a:r>
              <a:rPr lang="en-US"/>
              <a:t>Youth-led research was initiated to position young people as agents in the process of change by:</a:t>
            </a:r>
          </a:p>
          <a:p>
            <a:pPr lvl="1"/>
            <a:r>
              <a:rPr lang="en-US"/>
              <a:t>Empowering youth activists with sophisticated tools and skills</a:t>
            </a:r>
          </a:p>
          <a:p>
            <a:pPr lvl="1"/>
            <a:r>
              <a:rPr lang="en-US"/>
              <a:t>Creating a culture of evidence-based advocacy to promote accountability and credibility </a:t>
            </a:r>
          </a:p>
          <a:p>
            <a:pPr lvl="1"/>
            <a:r>
              <a:rPr lang="en-US"/>
              <a:t>Rethinking who has the power to produce and disseminate knowledge </a:t>
            </a:r>
          </a:p>
          <a:p>
            <a:r>
              <a:rPr lang="en-US"/>
              <a:t>8 young researchers were selected in Niger and Burkina Faso to conduct context-specific research case studies on child marriage and girls’ education, supported by LASDEL, a research institute based in Niamey</a:t>
            </a:r>
          </a:p>
          <a:p>
            <a:r>
              <a:rPr lang="en-US"/>
              <a:t>Each case study is developed based on a contextual approach, including – humanitarian and/or political crisis context, Covid-19, refugees and displaced persons, school closures </a:t>
            </a:r>
          </a:p>
          <a:p>
            <a:r>
              <a:rPr lang="en-US"/>
              <a:t>The research results, which will be available soon, will support CSOs and youth-led organizations in West Africa in their advocacy (institutional – budgetary, policy or legislative – and community) with national and regional institutions.</a:t>
            </a:r>
          </a:p>
        </p:txBody>
      </p:sp>
    </p:spTree>
    <p:extLst>
      <p:ext uri="{BB962C8B-B14F-4D97-AF65-F5344CB8AC3E}">
        <p14:creationId xmlns:p14="http://schemas.microsoft.com/office/powerpoint/2010/main" val="301857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CA56-584C-1299-0858-3D899BE4EC03}"/>
              </a:ext>
            </a:extLst>
          </p:cNvPr>
          <p:cNvSpPr>
            <a:spLocks noGrp="1"/>
          </p:cNvSpPr>
          <p:nvPr>
            <p:ph type="title"/>
          </p:nvPr>
        </p:nvSpPr>
        <p:spPr>
          <a:xfrm>
            <a:off x="3724072" y="629268"/>
            <a:ext cx="4939868" cy="1286160"/>
          </a:xfrm>
        </p:spPr>
        <p:txBody>
          <a:bodyPr anchor="b">
            <a:normAutofit/>
          </a:bodyPr>
          <a:lstStyle/>
          <a:p>
            <a:r>
              <a:rPr lang="en-US"/>
              <a:t>Budget advocacy</a:t>
            </a:r>
          </a:p>
        </p:txBody>
      </p:sp>
      <p:sp>
        <p:nvSpPr>
          <p:cNvPr id="3" name="Content Placeholder 2">
            <a:extLst>
              <a:ext uri="{FF2B5EF4-FFF2-40B4-BE49-F238E27FC236}">
                <a16:creationId xmlns:a16="http://schemas.microsoft.com/office/drawing/2014/main" id="{51E5D789-8AD3-ED73-8710-4A3BA0CDBE7B}"/>
              </a:ext>
            </a:extLst>
          </p:cNvPr>
          <p:cNvSpPr>
            <a:spLocks noGrp="1"/>
          </p:cNvSpPr>
          <p:nvPr>
            <p:ph idx="1"/>
          </p:nvPr>
        </p:nvSpPr>
        <p:spPr>
          <a:xfrm>
            <a:off x="3724073" y="2438400"/>
            <a:ext cx="4939867" cy="3785419"/>
          </a:xfrm>
        </p:spPr>
        <p:txBody>
          <a:bodyPr>
            <a:normAutofit lnSpcReduction="10000"/>
          </a:bodyPr>
          <a:lstStyle/>
          <a:p>
            <a:pPr>
              <a:lnSpc>
                <a:spcPct val="90000"/>
              </a:lnSpc>
            </a:pPr>
            <a:r>
              <a:rPr lang="en-GB" sz="1100"/>
              <a:t>In 2022, </a:t>
            </a:r>
            <a:r>
              <a:rPr lang="en-GB" sz="1100" i="1"/>
              <a:t>Girls Not Brides </a:t>
            </a:r>
            <a:r>
              <a:rPr lang="en-GB" sz="1100"/>
              <a:t>awarded grants to 8 civil society organisations across Francophone West Africa (Burkina Faso, Côte d’Ivoire, Mali, Niger (x 2), DRC and Togo)</a:t>
            </a:r>
          </a:p>
          <a:p>
            <a:pPr>
              <a:lnSpc>
                <a:spcPct val="90000"/>
              </a:lnSpc>
            </a:pPr>
            <a:r>
              <a:rPr lang="en-GB" sz="1100"/>
              <a:t>Three organisations were forced to interrupt project implementation or follow-up because of a political and security crisis.</a:t>
            </a:r>
          </a:p>
          <a:p>
            <a:pPr>
              <a:lnSpc>
                <a:spcPct val="90000"/>
              </a:lnSpc>
            </a:pPr>
            <a:r>
              <a:rPr lang="en-GB" sz="1100"/>
              <a:t>As explained in the upcoming learning report on budget advocacy in the EOL project, 6 major lessons learnt were identified :</a:t>
            </a:r>
          </a:p>
          <a:p>
            <a:pPr lvl="1">
              <a:lnSpc>
                <a:spcPct val="90000"/>
              </a:lnSpc>
            </a:pPr>
            <a:r>
              <a:rPr lang="en-GB" sz="1100"/>
              <a:t>Lesson 1: Consolidating the government’s position as a legitimate leader to end child marriage and promote girls’ education can be achieved through budget advocacy</a:t>
            </a:r>
          </a:p>
          <a:p>
            <a:pPr lvl="1">
              <a:lnSpc>
                <a:spcPct val="90000"/>
              </a:lnSpc>
            </a:pPr>
            <a:r>
              <a:rPr lang="en-GB" sz="1100"/>
              <a:t>Lesson 2: Increasing visibility and raising the political profile of child marriage and girls' education requires leveraging CSOs’ expertise and capacity building</a:t>
            </a:r>
          </a:p>
          <a:p>
            <a:pPr lvl="1">
              <a:lnSpc>
                <a:spcPct val="90000"/>
              </a:lnSpc>
            </a:pPr>
            <a:r>
              <a:rPr lang="en-GB" sz="1100"/>
              <a:t>Lesson 3:  Fostering community participation in budget advocacy promotes ownership and sustainability of solutions</a:t>
            </a:r>
          </a:p>
          <a:p>
            <a:pPr lvl="1">
              <a:lnSpc>
                <a:spcPct val="90000"/>
              </a:lnSpc>
            </a:pPr>
            <a:r>
              <a:rPr lang="en-GB" sz="1100"/>
              <a:t>Lesson 4: Advancing decentralised budgeting for the elimination of child marriage and the promotion of girls’ education is fundamental </a:t>
            </a:r>
          </a:p>
          <a:p>
            <a:pPr lvl="1">
              <a:lnSpc>
                <a:spcPct val="90000"/>
              </a:lnSpc>
            </a:pPr>
            <a:r>
              <a:rPr lang="en-GB" sz="1100"/>
              <a:t> Lesson 5: Promoting evidence uptake from budget analysis is instrumental for evidence-based advocacy</a:t>
            </a:r>
          </a:p>
          <a:p>
            <a:pPr lvl="1">
              <a:lnSpc>
                <a:spcPct val="90000"/>
              </a:lnSpc>
            </a:pPr>
            <a:r>
              <a:rPr lang="en-GB" sz="1100"/>
              <a:t>Lesson 6: The need to rethink budget advocacy to end child marriage and promote girls’ education in the WCA crisis context must be addressed </a:t>
            </a:r>
          </a:p>
        </p:txBody>
      </p:sp>
      <p:pic>
        <p:nvPicPr>
          <p:cNvPr id="4" name="Content Placeholder 6">
            <a:extLst>
              <a:ext uri="{FF2B5EF4-FFF2-40B4-BE49-F238E27FC236}">
                <a16:creationId xmlns:a16="http://schemas.microsoft.com/office/drawing/2014/main" id="{73A481E7-C50A-FC2D-DF45-09702931883E}"/>
              </a:ext>
            </a:extLst>
          </p:cNvPr>
          <p:cNvPicPr>
            <a:picLocks noChangeAspect="1"/>
          </p:cNvPicPr>
          <p:nvPr/>
        </p:nvPicPr>
        <p:blipFill rotWithShape="1">
          <a:blip r:embed="rId3">
            <a:extLst>
              <a:ext uri="{28A0092B-C50C-407E-A947-70E740481C1C}">
                <a14:useLocalDpi xmlns:a14="http://schemas.microsoft.com/office/drawing/2010/main" val="0"/>
              </a:ext>
            </a:extLst>
          </a:blip>
          <a:srcRect l="4377" r="9699"/>
          <a:stretch/>
        </p:blipFill>
        <p:spPr>
          <a:xfrm>
            <a:off x="20" y="10"/>
            <a:ext cx="3476673"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5AD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035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88E2-4732-78CC-67E3-C0933F833082}"/>
              </a:ext>
            </a:extLst>
          </p:cNvPr>
          <p:cNvSpPr>
            <a:spLocks noGrp="1"/>
          </p:cNvSpPr>
          <p:nvPr>
            <p:ph type="title"/>
          </p:nvPr>
        </p:nvSpPr>
        <p:spPr/>
        <p:txBody>
          <a:bodyPr>
            <a:normAutofit/>
          </a:bodyPr>
          <a:lstStyle/>
          <a:p>
            <a:r>
              <a:rPr lang="fr-FR"/>
              <a:t>Expérience du Burkina Faso : Plaidoyer conjoint des coalitions CONAMEB-CN/EPT</a:t>
            </a:r>
          </a:p>
        </p:txBody>
      </p:sp>
    </p:spTree>
    <p:extLst>
      <p:ext uri="{BB962C8B-B14F-4D97-AF65-F5344CB8AC3E}">
        <p14:creationId xmlns:p14="http://schemas.microsoft.com/office/powerpoint/2010/main" val="332132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761B-597D-1D36-E7B3-DA66D0EE8AE4}"/>
              </a:ext>
            </a:extLst>
          </p:cNvPr>
          <p:cNvSpPr>
            <a:spLocks noGrp="1"/>
          </p:cNvSpPr>
          <p:nvPr>
            <p:ph type="title"/>
          </p:nvPr>
        </p:nvSpPr>
        <p:spPr/>
        <p:txBody>
          <a:bodyPr/>
          <a:lstStyle/>
          <a:p>
            <a:r>
              <a:rPr lang="en-US"/>
              <a:t>The context</a:t>
            </a:r>
          </a:p>
        </p:txBody>
      </p:sp>
      <p:sp>
        <p:nvSpPr>
          <p:cNvPr id="3" name="Content Placeholder 2">
            <a:extLst>
              <a:ext uri="{FF2B5EF4-FFF2-40B4-BE49-F238E27FC236}">
                <a16:creationId xmlns:a16="http://schemas.microsoft.com/office/drawing/2014/main" id="{55073E5B-DF97-272D-8BA8-C7227118FF56}"/>
              </a:ext>
            </a:extLst>
          </p:cNvPr>
          <p:cNvSpPr>
            <a:spLocks noGrp="1"/>
          </p:cNvSpPr>
          <p:nvPr>
            <p:ph idx="1"/>
          </p:nvPr>
        </p:nvSpPr>
        <p:spPr>
          <a:xfrm>
            <a:off x="454923" y="1333662"/>
            <a:ext cx="8229600" cy="4964501"/>
          </a:xfrm>
        </p:spPr>
        <p:txBody>
          <a:bodyPr vert="horz" lIns="91440" tIns="45720" rIns="91440" bIns="45720" rtlCol="0" anchor="t">
            <a:normAutofit fontScale="92500" lnSpcReduction="10000"/>
          </a:bodyPr>
          <a:lstStyle/>
          <a:p>
            <a:r>
              <a:rPr lang="en-GB" sz="1600" dirty="0"/>
              <a:t>Burkina Faso has the 5th highest prevalence of child marriage among African countries.</a:t>
            </a:r>
          </a:p>
          <a:p>
            <a:r>
              <a:rPr lang="en-GB" sz="1600" dirty="0"/>
              <a:t>Every year, thousands of women and girls are victims of early and forced marriage. According to UNICEF, 52% of girls are married before the age of 18 and 10% before the age of 15. </a:t>
            </a:r>
          </a:p>
          <a:p>
            <a:r>
              <a:rPr lang="en-GB" sz="1600" dirty="0">
                <a:ea typeface="+mn-lt"/>
                <a:cs typeface="+mn-lt"/>
              </a:rPr>
              <a:t>In Burkina Faso, girls face serious obstacles to schooling, including lack of access to school, poor quality of education, GBV, insecurity, early marriage and pregnancy. Thus, in 2021, according to the DGESS/MENAPLN, the completion rate of girls in the first cycle is 41% against 32.6% for boys. "Only 41 girls complete the first cycle. At secondary level, the completion rate is 18.4% against 21.6% for boys.</a:t>
            </a:r>
            <a:endParaRPr lang="en-GB" sz="1600" dirty="0"/>
          </a:p>
          <a:p>
            <a:r>
              <a:rPr lang="en-GB" sz="1600" dirty="0"/>
              <a:t>If left unchecked, the right to quality education and training will continue to be compromised for thousands of girls and women in Burkina Faso</a:t>
            </a:r>
          </a:p>
          <a:p>
            <a:r>
              <a:rPr lang="en-GB" sz="1600" dirty="0"/>
              <a:t>As part of the 2030 Agenda (SDG4), the country has committed to "Ensure inclusive and equitable quality education and promote lifelong learning opportunities for all". It also pledged to combat all kinds of gender-based discrimination with the full ratification of CEDAW in 1984. </a:t>
            </a:r>
          </a:p>
          <a:p>
            <a:r>
              <a:rPr lang="en-GB" sz="1600" dirty="0"/>
              <a:t>As part of the implementation of the EOL project whose objective is to "Strengthen collective action to end child marriage, prevent girls from dropping out of school and promote gender equality in West Africa", CONAMEB has established a learning partnership with CN-EPT/BF.</a:t>
            </a:r>
          </a:p>
          <a:p>
            <a:r>
              <a:rPr lang="en-GB" sz="1600" dirty="0"/>
              <a:t>The two organizations have made it their mission to galvanize civil society organizations and individuals whose work focuses on education in emergencies, girls' education, education of children with disabilities and child marriage, to share knowledge and strengthen collective advocacy for the adoption of laws, policies and programmes that improve girls' access to education and retention in school and thus contribute to ending child marriage.</a:t>
            </a:r>
          </a:p>
        </p:txBody>
      </p:sp>
    </p:spTree>
    <p:extLst>
      <p:ext uri="{BB962C8B-B14F-4D97-AF65-F5344CB8AC3E}">
        <p14:creationId xmlns:p14="http://schemas.microsoft.com/office/powerpoint/2010/main" val="374054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56A0-3FFA-CF32-EA41-9AAE822BFDD2}"/>
              </a:ext>
            </a:extLst>
          </p:cNvPr>
          <p:cNvSpPr>
            <a:spLocks noGrp="1"/>
          </p:cNvSpPr>
          <p:nvPr>
            <p:ph type="title"/>
          </p:nvPr>
        </p:nvSpPr>
        <p:spPr/>
        <p:txBody>
          <a:bodyPr/>
          <a:lstStyle/>
          <a:p>
            <a:r>
              <a:rPr lang="en-US"/>
              <a:t>CONAMEB &amp; CN-EPT</a:t>
            </a:r>
          </a:p>
        </p:txBody>
      </p:sp>
      <p:sp>
        <p:nvSpPr>
          <p:cNvPr id="3" name="Content Placeholder 2">
            <a:extLst>
              <a:ext uri="{FF2B5EF4-FFF2-40B4-BE49-F238E27FC236}">
                <a16:creationId xmlns:a16="http://schemas.microsoft.com/office/drawing/2014/main" id="{ABED6F40-261C-8683-F9C9-C39776CFC41D}"/>
              </a:ext>
            </a:extLst>
          </p:cNvPr>
          <p:cNvSpPr>
            <a:spLocks noGrp="1"/>
          </p:cNvSpPr>
          <p:nvPr>
            <p:ph idx="1"/>
          </p:nvPr>
        </p:nvSpPr>
        <p:spPr>
          <a:xfrm>
            <a:off x="457200" y="1600200"/>
            <a:ext cx="8229600" cy="4721905"/>
          </a:xfrm>
        </p:spPr>
        <p:txBody>
          <a:bodyPr>
            <a:normAutofit fontScale="55000" lnSpcReduction="20000"/>
          </a:bodyPr>
          <a:lstStyle/>
          <a:p>
            <a:pPr marL="0" indent="0">
              <a:buNone/>
            </a:pPr>
            <a:r>
              <a:rPr lang="en-GB" b="1"/>
              <a:t>CONAMEB</a:t>
            </a:r>
          </a:p>
          <a:p>
            <a:r>
              <a:rPr lang="en-GB"/>
              <a:t>CONAMEB is an umbrella organization of national and international associations and NGOs working to end child marriage in Burkina Faso. It was created in 2013 and currently has 76 members. Its overall objective is to promote children's rights and the abandonment of child marriage in Burkina Faso. More specifically, it aims to contribute to (</a:t>
            </a:r>
            <a:r>
              <a:rPr lang="en-GB" err="1"/>
              <a:t>i</a:t>
            </a:r>
            <a:r>
              <a:rPr lang="en-GB"/>
              <a:t>) community awareness of the respect of children's rights and the elimination of child marriage, (ii) influence policies for the taking of measures in favour of the elimination of child marriage.</a:t>
            </a:r>
          </a:p>
          <a:p>
            <a:pPr marL="0" indent="0">
              <a:buNone/>
            </a:pPr>
            <a:r>
              <a:rPr lang="en-GB" b="1"/>
              <a:t>CN-EPT/BF</a:t>
            </a:r>
          </a:p>
          <a:p>
            <a:r>
              <a:rPr lang="en-GB"/>
              <a:t>Created in October 2000, the EFA Coalition's vision is the achievement of a quality, non-discriminatory, rationally managed, transparent and participatory education system capable of generating sustainable human development. Its mission is to inform, raise awareness and mobilize civil society actors and grassroots populations to put pressure on decision-makers and civil society actors to respect the commitments they have made through the Dakar Framework for Action, the Education 2030 Framework for Action, to ensure free and quality basic education for all citizens of Burkina Faso. Its main objective is to advocate for EFA in Burkina Faso.</a:t>
            </a:r>
          </a:p>
        </p:txBody>
      </p:sp>
    </p:spTree>
    <p:extLst>
      <p:ext uri="{BB962C8B-B14F-4D97-AF65-F5344CB8AC3E}">
        <p14:creationId xmlns:p14="http://schemas.microsoft.com/office/powerpoint/2010/main" val="200626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2F972-65B4-66D6-6892-73F1AB222A1D}"/>
              </a:ext>
            </a:extLst>
          </p:cNvPr>
          <p:cNvSpPr>
            <a:spLocks noGrp="1"/>
          </p:cNvSpPr>
          <p:nvPr>
            <p:ph type="title"/>
          </p:nvPr>
        </p:nvSpPr>
        <p:spPr>
          <a:xfrm>
            <a:off x="473202" y="639520"/>
            <a:ext cx="2571750" cy="1719072"/>
          </a:xfrm>
        </p:spPr>
        <p:txBody>
          <a:bodyPr anchor="b">
            <a:normAutofit/>
          </a:bodyPr>
          <a:lstStyle/>
          <a:p>
            <a:r>
              <a:rPr lang="en-US" sz="4700"/>
              <a:t>Working together</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54DED5-0733-8CAA-70D4-E1407709C967}"/>
              </a:ext>
            </a:extLst>
          </p:cNvPr>
          <p:cNvSpPr>
            <a:spLocks noGrp="1"/>
          </p:cNvSpPr>
          <p:nvPr>
            <p:ph idx="1"/>
          </p:nvPr>
        </p:nvSpPr>
        <p:spPr>
          <a:xfrm>
            <a:off x="323528" y="2807208"/>
            <a:ext cx="3024336" cy="3483824"/>
          </a:xfrm>
        </p:spPr>
        <p:txBody>
          <a:bodyPr anchor="t">
            <a:noAutofit/>
          </a:bodyPr>
          <a:lstStyle/>
          <a:p>
            <a:pPr>
              <a:lnSpc>
                <a:spcPct val="90000"/>
              </a:lnSpc>
            </a:pPr>
            <a:r>
              <a:rPr lang="en-US" sz="1600"/>
              <a:t>Over the past two years CONAMEB and CN-EPT/BF have been working in synergy. </a:t>
            </a:r>
          </a:p>
          <a:p>
            <a:pPr>
              <a:lnSpc>
                <a:spcPct val="90000"/>
              </a:lnSpc>
            </a:pPr>
            <a:r>
              <a:rPr lang="en-US" sz="1600"/>
              <a:t>CONAMEB has taken the lead in the implementation of the EOL project, involving the CN-EPT/BF in all its programming, implementation and monitoring activities. </a:t>
            </a:r>
          </a:p>
          <a:p>
            <a:pPr>
              <a:lnSpc>
                <a:spcPct val="90000"/>
              </a:lnSpc>
            </a:pPr>
            <a:r>
              <a:rPr lang="en-US" sz="1600"/>
              <a:t>The organizations divide the tasks according to their interests and organize quarterly meetings to ensure effective collaboration. </a:t>
            </a:r>
          </a:p>
        </p:txBody>
      </p:sp>
      <p:pic>
        <p:nvPicPr>
          <p:cNvPr id="7" name="Picture 6" descr="Text&#10;&#10;Description automatically generated">
            <a:extLst>
              <a:ext uri="{FF2B5EF4-FFF2-40B4-BE49-F238E27FC236}">
                <a16:creationId xmlns:a16="http://schemas.microsoft.com/office/drawing/2014/main" id="{6CE5DEFB-0E3F-526D-7083-A49ACFC3A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722" y="1972747"/>
            <a:ext cx="5177790" cy="2912506"/>
          </a:xfrm>
          <a:prstGeom prst="rect">
            <a:avLst/>
          </a:prstGeom>
        </p:spPr>
      </p:pic>
    </p:spTree>
    <p:extLst>
      <p:ext uri="{BB962C8B-B14F-4D97-AF65-F5344CB8AC3E}">
        <p14:creationId xmlns:p14="http://schemas.microsoft.com/office/powerpoint/2010/main" val="164208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182E-8A5D-10AA-617B-AE1E922B0254}"/>
              </a:ext>
            </a:extLst>
          </p:cNvPr>
          <p:cNvSpPr>
            <a:spLocks noGrp="1"/>
          </p:cNvSpPr>
          <p:nvPr>
            <p:ph type="title"/>
          </p:nvPr>
        </p:nvSpPr>
        <p:spPr>
          <a:xfrm>
            <a:off x="457199" y="185110"/>
            <a:ext cx="8229600" cy="701915"/>
          </a:xfrm>
        </p:spPr>
        <p:txBody>
          <a:bodyPr>
            <a:noAutofit/>
          </a:bodyPr>
          <a:lstStyle/>
          <a:p>
            <a:r>
              <a:rPr lang="en-GB" sz="4200"/>
              <a:t>Interpretation</a:t>
            </a:r>
          </a:p>
        </p:txBody>
      </p:sp>
      <p:sp>
        <p:nvSpPr>
          <p:cNvPr id="4" name="TextBox 3">
            <a:extLst>
              <a:ext uri="{FF2B5EF4-FFF2-40B4-BE49-F238E27FC236}">
                <a16:creationId xmlns:a16="http://schemas.microsoft.com/office/drawing/2014/main" id="{9B031B42-D13E-B731-99B9-84D37723A01E}"/>
              </a:ext>
            </a:extLst>
          </p:cNvPr>
          <p:cNvSpPr txBox="1"/>
          <p:nvPr/>
        </p:nvSpPr>
        <p:spPr>
          <a:xfrm>
            <a:off x="258557" y="1031874"/>
            <a:ext cx="4313443" cy="2031325"/>
          </a:xfrm>
          <a:prstGeom prst="rect">
            <a:avLst/>
          </a:prstGeom>
          <a:ln>
            <a:solidFill>
              <a:srgbClr val="FAA81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n-GB" sz="1900" b="1">
                <a:solidFill>
                  <a:schemeClr val="accent2"/>
                </a:solidFill>
                <a:latin typeface="Calibri" panose="020F0502020204030204"/>
              </a:rPr>
              <a:t>ENGLISH</a:t>
            </a:r>
            <a:r>
              <a:rPr lang="en-GB">
                <a:solidFill>
                  <a:prstClr val="black"/>
                </a:solidFill>
                <a:latin typeface="Calibri" panose="020F0502020204030204"/>
              </a:rPr>
              <a:t> - This session will have presentations in </a:t>
            </a:r>
            <a:r>
              <a:rPr lang="en-GB" b="1">
                <a:solidFill>
                  <a:prstClr val="black"/>
                </a:solidFill>
                <a:latin typeface="Calibri" panose="020F0502020204030204"/>
              </a:rPr>
              <a:t>English and French</a:t>
            </a:r>
            <a:r>
              <a:rPr lang="en-GB">
                <a:solidFill>
                  <a:prstClr val="black"/>
                </a:solidFill>
                <a:latin typeface="Calibri" panose="020F0502020204030204"/>
              </a:rPr>
              <a:t>. To access simultaneous interpretation, please click on the globe icon at the bottom bar of your screen and </a:t>
            </a:r>
            <a:r>
              <a:rPr lang="en-GB" b="1">
                <a:solidFill>
                  <a:prstClr val="black"/>
                </a:solidFill>
                <a:latin typeface="Calibri" panose="020F0502020204030204"/>
              </a:rPr>
              <a:t>select your preferred language (English, Spanish, French, or no interpretation).</a:t>
            </a:r>
          </a:p>
        </p:txBody>
      </p:sp>
      <p:sp>
        <p:nvSpPr>
          <p:cNvPr id="5" name="TextBox 4">
            <a:extLst>
              <a:ext uri="{FF2B5EF4-FFF2-40B4-BE49-F238E27FC236}">
                <a16:creationId xmlns:a16="http://schemas.microsoft.com/office/drawing/2014/main" id="{F826850E-D912-6694-93AA-CC33795D94FF}"/>
              </a:ext>
            </a:extLst>
          </p:cNvPr>
          <p:cNvSpPr txBox="1"/>
          <p:nvPr/>
        </p:nvSpPr>
        <p:spPr>
          <a:xfrm>
            <a:off x="258556" y="3305231"/>
            <a:ext cx="4313443" cy="2308324"/>
          </a:xfrm>
          <a:prstGeom prst="rect">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s-ES_tradnl" b="1" cap="all">
                <a:solidFill>
                  <a:schemeClr val="accent4"/>
                </a:solidFill>
                <a:latin typeface="Calibri" panose="020F0502020204030204"/>
              </a:rPr>
              <a:t>Español</a:t>
            </a:r>
            <a:r>
              <a:rPr lang="es-ES_tradnl" b="1">
                <a:solidFill>
                  <a:prstClr val="black"/>
                </a:solidFill>
                <a:latin typeface="Calibri" panose="020F0502020204030204"/>
              </a:rPr>
              <a:t> - </a:t>
            </a:r>
            <a:r>
              <a:rPr lang="es-ES_tradnl">
                <a:solidFill>
                  <a:prstClr val="black"/>
                </a:solidFill>
                <a:latin typeface="Calibri" panose="020F0502020204030204"/>
              </a:rPr>
              <a:t>Esta sesión tendrá presentaciones en </a:t>
            </a:r>
            <a:r>
              <a:rPr lang="es-ES_tradnl" b="1">
                <a:solidFill>
                  <a:prstClr val="black"/>
                </a:solidFill>
                <a:latin typeface="Calibri" panose="020F0502020204030204"/>
              </a:rPr>
              <a:t>inglés y francés</a:t>
            </a:r>
            <a:r>
              <a:rPr lang="es-ES_tradnl">
                <a:solidFill>
                  <a:prstClr val="black"/>
                </a:solidFill>
                <a:latin typeface="Calibri" panose="020F0502020204030204"/>
              </a:rPr>
              <a:t>. Para acceder a los servicios de interpretación simultanea, por favor haga clic en el icono del globo que encontrará en la barra inferior de su pantalla, y </a:t>
            </a:r>
            <a:r>
              <a:rPr lang="es-ES_tradnl" b="1">
                <a:solidFill>
                  <a:prstClr val="black"/>
                </a:solidFill>
                <a:latin typeface="Calibri" panose="020F0502020204030204"/>
              </a:rPr>
              <a:t>seleccione su idioma de preferencia (inglés, español, francés, o versión original).</a:t>
            </a:r>
          </a:p>
        </p:txBody>
      </p:sp>
      <p:sp>
        <p:nvSpPr>
          <p:cNvPr id="6" name="Content Placeholder 5">
            <a:extLst>
              <a:ext uri="{FF2B5EF4-FFF2-40B4-BE49-F238E27FC236}">
                <a16:creationId xmlns:a16="http://schemas.microsoft.com/office/drawing/2014/main" id="{653B75BB-8DE4-523D-09BA-F3051BF22491}"/>
              </a:ext>
            </a:extLst>
          </p:cNvPr>
          <p:cNvSpPr txBox="1">
            <a:spLocks noGrp="1"/>
          </p:cNvSpPr>
          <p:nvPr>
            <p:ph idx="1"/>
          </p:nvPr>
        </p:nvSpPr>
        <p:spPr>
          <a:xfrm>
            <a:off x="4683313" y="1943570"/>
            <a:ext cx="4313442" cy="2308324"/>
          </a:xfrm>
          <a:prstGeom prst="rect">
            <a:avLst/>
          </a:prstGeom>
          <a:ln>
            <a:solidFill>
              <a:schemeClr val="accent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indent="0" defTabSz="685800">
              <a:buNone/>
              <a:defRPr/>
            </a:pPr>
            <a:r>
              <a:rPr lang="fr-FR" sz="1800" b="1" cap="all">
                <a:solidFill>
                  <a:schemeClr val="accent5">
                    <a:lumMod val="75000"/>
                  </a:schemeClr>
                </a:solidFill>
                <a:latin typeface="Calibri" panose="020F0502020204030204"/>
              </a:rPr>
              <a:t>français</a:t>
            </a:r>
            <a:r>
              <a:rPr lang="fr-FR" sz="1800" b="1">
                <a:solidFill>
                  <a:prstClr val="black"/>
                </a:solidFill>
                <a:latin typeface="Calibri" panose="020F0502020204030204"/>
              </a:rPr>
              <a:t> - </a:t>
            </a:r>
            <a:r>
              <a:rPr lang="fr-FR" sz="1800">
                <a:solidFill>
                  <a:prstClr val="black"/>
                </a:solidFill>
                <a:latin typeface="Calibri" panose="020F0502020204030204"/>
              </a:rPr>
              <a:t>Cette session comprendra des présentations en </a:t>
            </a:r>
            <a:r>
              <a:rPr lang="fr-FR" sz="1800" b="1">
                <a:solidFill>
                  <a:prstClr val="black"/>
                </a:solidFill>
                <a:latin typeface="Calibri" panose="020F0502020204030204"/>
              </a:rPr>
              <a:t>anglais et en français</a:t>
            </a:r>
            <a:r>
              <a:rPr lang="fr-FR" sz="1800">
                <a:solidFill>
                  <a:prstClr val="black"/>
                </a:solidFill>
                <a:latin typeface="Calibri" panose="020F0502020204030204"/>
              </a:rPr>
              <a:t>. Pour accéder aux services d'interprétation simultanée, veuillez cliquer sur l'icône globe que vous trouverez dans la barre inférieure de votre écran, et </a:t>
            </a:r>
            <a:r>
              <a:rPr lang="fr-FR" sz="1800" b="1">
                <a:solidFill>
                  <a:prstClr val="black"/>
                </a:solidFill>
                <a:latin typeface="Calibri" panose="020F0502020204030204"/>
              </a:rPr>
              <a:t>sélectionnez la langue de préférence (anglais, espagnol, français, ou version originale)</a:t>
            </a:r>
            <a:r>
              <a:rPr lang="fr-FR" sz="1800">
                <a:solidFill>
                  <a:prstClr val="black"/>
                </a:solidFill>
                <a:latin typeface="Calibri" panose="020F0502020204030204"/>
              </a:rPr>
              <a:t>.</a:t>
            </a:r>
            <a:endParaRPr lang="en-GB" sz="1800">
              <a:solidFill>
                <a:prstClr val="black"/>
              </a:solidFill>
              <a:latin typeface="Calibri" panose="020F0502020204030204"/>
            </a:endParaRPr>
          </a:p>
        </p:txBody>
      </p:sp>
      <p:pic>
        <p:nvPicPr>
          <p:cNvPr id="7" name="Picture 6">
            <a:extLst>
              <a:ext uri="{FF2B5EF4-FFF2-40B4-BE49-F238E27FC236}">
                <a16:creationId xmlns:a16="http://schemas.microsoft.com/office/drawing/2014/main" id="{ED2C8BE0-F97B-313B-8AB9-638BAE630D0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45887" y="5855587"/>
            <a:ext cx="8852224" cy="701916"/>
          </a:xfrm>
          <a:prstGeom prst="rect">
            <a:avLst/>
          </a:prstGeom>
        </p:spPr>
      </p:pic>
      <p:sp>
        <p:nvSpPr>
          <p:cNvPr id="8" name="Rectangle 7">
            <a:extLst>
              <a:ext uri="{FF2B5EF4-FFF2-40B4-BE49-F238E27FC236}">
                <a16:creationId xmlns:a16="http://schemas.microsoft.com/office/drawing/2014/main" id="{28A254BE-A636-DC24-6857-CCF23D17AB2B}"/>
              </a:ext>
            </a:extLst>
          </p:cNvPr>
          <p:cNvSpPr/>
          <p:nvPr/>
        </p:nvSpPr>
        <p:spPr>
          <a:xfrm>
            <a:off x="6869850" y="5762123"/>
            <a:ext cx="1086526" cy="88884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defTabSz="685800">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410487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685B-62BD-7A61-E235-CF4CEF4F53F4}"/>
              </a:ext>
            </a:extLst>
          </p:cNvPr>
          <p:cNvSpPr>
            <a:spLocks noGrp="1"/>
          </p:cNvSpPr>
          <p:nvPr>
            <p:ph type="title"/>
          </p:nvPr>
        </p:nvSpPr>
        <p:spPr/>
        <p:txBody>
          <a:bodyPr/>
          <a:lstStyle/>
          <a:p>
            <a:r>
              <a:rPr lang="en-US"/>
              <a:t>What we’ve achieved</a:t>
            </a:r>
          </a:p>
        </p:txBody>
      </p:sp>
      <p:sp>
        <p:nvSpPr>
          <p:cNvPr id="3" name="Content Placeholder 2">
            <a:extLst>
              <a:ext uri="{FF2B5EF4-FFF2-40B4-BE49-F238E27FC236}">
                <a16:creationId xmlns:a16="http://schemas.microsoft.com/office/drawing/2014/main" id="{9ABB193F-3A40-5A07-1D4F-CAAFE628E826}"/>
              </a:ext>
            </a:extLst>
          </p:cNvPr>
          <p:cNvSpPr>
            <a:spLocks noGrp="1"/>
          </p:cNvSpPr>
          <p:nvPr>
            <p:ph idx="1"/>
          </p:nvPr>
        </p:nvSpPr>
        <p:spPr/>
        <p:txBody>
          <a:bodyPr>
            <a:normAutofit fontScale="55000" lnSpcReduction="20000"/>
          </a:bodyPr>
          <a:lstStyle/>
          <a:p>
            <a:pPr marL="0" indent="0">
              <a:buNone/>
            </a:pPr>
            <a:r>
              <a:rPr lang="en-US"/>
              <a:t>Together we have:</a:t>
            </a:r>
          </a:p>
          <a:p>
            <a:r>
              <a:rPr lang="en-US"/>
              <a:t>Developed a strategic guidance document for joint advocacy on issues related to girls' education and child marriage</a:t>
            </a:r>
          </a:p>
          <a:p>
            <a:r>
              <a:rPr lang="en-US"/>
              <a:t>Advocated with customary and religious authorities and opinion leaders to secure their commitment to address child marriage</a:t>
            </a:r>
          </a:p>
          <a:p>
            <a:r>
              <a:rPr lang="en-US"/>
              <a:t>Held a 3-day training workshop for education stakeholders on their contribution to the effective implementation of policies and strategies (PSEF, PDSEB)</a:t>
            </a:r>
          </a:p>
          <a:p>
            <a:r>
              <a:rPr lang="en-US"/>
              <a:t>Organized advocacy with 35 customary and religious authorities for the creation of an environment conducive to keeping girls in school</a:t>
            </a:r>
          </a:p>
          <a:p>
            <a:r>
              <a:rPr lang="en-US"/>
              <a:t>Organized 5 advocacy meetings with 150 community, traditional and religious leaders to obtain their commitment to keeping girls in school post-primary, secondary and higher education and the fight against child marriage</a:t>
            </a:r>
          </a:p>
          <a:p>
            <a:r>
              <a:rPr lang="en-US"/>
              <a:t>Commemorated International Teachers' Day; Day of the Girl and Day of the Child. </a:t>
            </a:r>
          </a:p>
        </p:txBody>
      </p:sp>
    </p:spTree>
    <p:extLst>
      <p:ext uri="{BB962C8B-B14F-4D97-AF65-F5344CB8AC3E}">
        <p14:creationId xmlns:p14="http://schemas.microsoft.com/office/powerpoint/2010/main" val="3510680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A26-E3C1-9842-9415-AAD8D73CFE5E}"/>
              </a:ext>
            </a:extLst>
          </p:cNvPr>
          <p:cNvSpPr>
            <a:spLocks noGrp="1"/>
          </p:cNvSpPr>
          <p:nvPr>
            <p:ph type="title"/>
          </p:nvPr>
        </p:nvSpPr>
        <p:spPr/>
        <p:txBody>
          <a:bodyPr/>
          <a:lstStyle/>
          <a:p>
            <a:r>
              <a:rPr lang="en-US"/>
              <a:t>Lessons learnt and next steps</a:t>
            </a:r>
          </a:p>
        </p:txBody>
      </p:sp>
      <p:sp>
        <p:nvSpPr>
          <p:cNvPr id="3" name="Content Placeholder 2">
            <a:extLst>
              <a:ext uri="{FF2B5EF4-FFF2-40B4-BE49-F238E27FC236}">
                <a16:creationId xmlns:a16="http://schemas.microsoft.com/office/drawing/2014/main" id="{62498B6F-0DDE-8576-30E3-C5EC34E80627}"/>
              </a:ext>
            </a:extLst>
          </p:cNvPr>
          <p:cNvSpPr>
            <a:spLocks noGrp="1"/>
          </p:cNvSpPr>
          <p:nvPr>
            <p:ph idx="1"/>
          </p:nvPr>
        </p:nvSpPr>
        <p:spPr/>
        <p:txBody>
          <a:bodyPr>
            <a:normAutofit fontScale="62500" lnSpcReduction="20000"/>
          </a:bodyPr>
          <a:lstStyle/>
          <a:p>
            <a:r>
              <a:rPr lang="en-US"/>
              <a:t>Addressing child marriage and improving girls' completion rates in school requires the involvement and buy-in of all stakeholders: government authorities, customary and religious authorities, civil society </a:t>
            </a:r>
            <a:r>
              <a:rPr lang="en-US" err="1"/>
              <a:t>organisations</a:t>
            </a:r>
            <a:r>
              <a:rPr lang="en-US"/>
              <a:t>,  parents' and mothers' education associations, teachers' unions and public and private media.</a:t>
            </a:r>
          </a:p>
          <a:p>
            <a:r>
              <a:rPr lang="en-US"/>
              <a:t>We will continue our awareness-raising, citizen monitoring and advocacy actions for the adoption of laws and implementation of policies to end child marriage and improve girls' success rates at all levels of the Burkinabe education system. </a:t>
            </a:r>
          </a:p>
          <a:p>
            <a:r>
              <a:rPr lang="en-US"/>
              <a:t>In a context of insecurity that leads to school closures and thousands of internally displaced people, mainly women and children, our wish is that we can accompany these children throughout their education. </a:t>
            </a:r>
          </a:p>
          <a:p>
            <a:r>
              <a:rPr lang="en-US"/>
              <a:t>The work started through the EOL project should be continued and strengthened for quality education for girls and the eventual elimination of child marriage.</a:t>
            </a:r>
          </a:p>
        </p:txBody>
      </p:sp>
    </p:spTree>
    <p:extLst>
      <p:ext uri="{BB962C8B-B14F-4D97-AF65-F5344CB8AC3E}">
        <p14:creationId xmlns:p14="http://schemas.microsoft.com/office/powerpoint/2010/main" val="40210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BCF2-1213-7D3F-81BB-0C1CDA25B08A}"/>
              </a:ext>
            </a:extLst>
          </p:cNvPr>
          <p:cNvSpPr>
            <a:spLocks noGrp="1"/>
          </p:cNvSpPr>
          <p:nvPr>
            <p:ph type="title"/>
          </p:nvPr>
        </p:nvSpPr>
        <p:spPr/>
        <p:txBody>
          <a:bodyPr/>
          <a:lstStyle/>
          <a:p>
            <a:r>
              <a:rPr lang="fr-FR" err="1"/>
              <a:t>Youth-led</a:t>
            </a:r>
            <a:r>
              <a:rPr lang="fr-FR"/>
              <a:t> </a:t>
            </a:r>
            <a:r>
              <a:rPr lang="fr-FR" err="1"/>
              <a:t>research</a:t>
            </a:r>
            <a:r>
              <a:rPr lang="fr-FR"/>
              <a:t> – an </a:t>
            </a:r>
            <a:r>
              <a:rPr lang="fr-FR" err="1"/>
              <a:t>experience</a:t>
            </a:r>
            <a:r>
              <a:rPr lang="fr-FR"/>
              <a:t> in Niger</a:t>
            </a:r>
          </a:p>
        </p:txBody>
      </p:sp>
    </p:spTree>
    <p:extLst>
      <p:ext uri="{BB962C8B-B14F-4D97-AF65-F5344CB8AC3E}">
        <p14:creationId xmlns:p14="http://schemas.microsoft.com/office/powerpoint/2010/main" val="2780470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0624A7A-9C86-014C-B343-122588D348FB}"/>
              </a:ext>
            </a:extLst>
          </p:cNvPr>
          <p:cNvSpPr txBox="1">
            <a:spLocks/>
          </p:cNvSpPr>
          <p:nvPr/>
        </p:nvSpPr>
        <p:spPr>
          <a:xfrm>
            <a:off x="179512" y="220263"/>
            <a:ext cx="6950721" cy="1466511"/>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sz="4000" b="1" kern="1200" cap="none">
                <a:solidFill>
                  <a:schemeClr val="bg1"/>
                </a:solidFill>
                <a:latin typeface="+mj-lt"/>
                <a:ea typeface="+mj-ea"/>
                <a:cs typeface="+mj-cs"/>
              </a:defRPr>
            </a:lvl1pPr>
          </a:lstStyle>
          <a:p>
            <a:r>
              <a:rPr lang="en-GB" sz="5400"/>
              <a:t>Platform to end child marriage in Niger</a:t>
            </a:r>
          </a:p>
        </p:txBody>
      </p:sp>
      <p:sp>
        <p:nvSpPr>
          <p:cNvPr id="4" name="Titre 3"/>
          <p:cNvSpPr>
            <a:spLocks noGrp="1"/>
          </p:cNvSpPr>
          <p:nvPr>
            <p:ph type="title"/>
          </p:nvPr>
        </p:nvSpPr>
        <p:spPr/>
        <p:txBody>
          <a:bodyPr/>
          <a:lstStyle/>
          <a:p>
            <a:endParaRPr lang="fr-FR"/>
          </a:p>
        </p:txBody>
      </p:sp>
      <p:pic>
        <p:nvPicPr>
          <p:cNvPr id="2" name="Image 1">
            <a:extLst>
              <a:ext uri="{FF2B5EF4-FFF2-40B4-BE49-F238E27FC236}">
                <a16:creationId xmlns:a16="http://schemas.microsoft.com/office/drawing/2014/main" id="{3EF10522-84D3-1682-7514-58150A47322B}"/>
              </a:ext>
            </a:extLst>
          </p:cNvPr>
          <p:cNvPicPr>
            <a:picLocks noChangeAspect="1"/>
          </p:cNvPicPr>
          <p:nvPr/>
        </p:nvPicPr>
        <p:blipFill>
          <a:blip r:embed="rId2"/>
          <a:stretch>
            <a:fillRect/>
          </a:stretch>
        </p:blipFill>
        <p:spPr>
          <a:xfrm>
            <a:off x="7586207" y="0"/>
            <a:ext cx="1536325" cy="1371719"/>
          </a:xfrm>
          <a:prstGeom prst="rect">
            <a:avLst/>
          </a:prstGeom>
        </p:spPr>
      </p:pic>
      <p:pic>
        <p:nvPicPr>
          <p:cNvPr id="5" name="Espace réservé du contenu 3">
            <a:extLst>
              <a:ext uri="{FF2B5EF4-FFF2-40B4-BE49-F238E27FC236}">
                <a16:creationId xmlns:a16="http://schemas.microsoft.com/office/drawing/2014/main" id="{15A83179-ADAD-E6D1-0556-C3D00916A3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22" y="1705524"/>
            <a:ext cx="9151822" cy="5152476"/>
          </a:xfrm>
          <a:prstGeom prst="rect">
            <a:avLst/>
          </a:prstGeom>
        </p:spPr>
      </p:pic>
    </p:spTree>
    <p:extLst>
      <p:ext uri="{BB962C8B-B14F-4D97-AF65-F5344CB8AC3E}">
        <p14:creationId xmlns:p14="http://schemas.microsoft.com/office/powerpoint/2010/main" val="182472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32F6-8FEB-492A-D3E2-A2F21AC8788F}"/>
              </a:ext>
            </a:extLst>
          </p:cNvPr>
          <p:cNvSpPr>
            <a:spLocks noGrp="1"/>
          </p:cNvSpPr>
          <p:nvPr>
            <p:ph type="title"/>
          </p:nvPr>
        </p:nvSpPr>
        <p:spPr>
          <a:solidFill>
            <a:schemeClr val="accent1"/>
          </a:solidFill>
        </p:spPr>
        <p:txBody>
          <a:bodyPr/>
          <a:lstStyle/>
          <a:p>
            <a:r>
              <a:rPr lang="en-US">
                <a:solidFill>
                  <a:schemeClr val="bg1"/>
                </a:solidFill>
              </a:rPr>
              <a:t>The context</a:t>
            </a:r>
          </a:p>
        </p:txBody>
      </p:sp>
      <p:sp>
        <p:nvSpPr>
          <p:cNvPr id="3" name="Content Placeholder 2">
            <a:extLst>
              <a:ext uri="{FF2B5EF4-FFF2-40B4-BE49-F238E27FC236}">
                <a16:creationId xmlns:a16="http://schemas.microsoft.com/office/drawing/2014/main" id="{C0DC7E87-72B5-A2D1-2FFA-D182F5D2491C}"/>
              </a:ext>
            </a:extLst>
          </p:cNvPr>
          <p:cNvSpPr>
            <a:spLocks noGrp="1"/>
          </p:cNvSpPr>
          <p:nvPr>
            <p:ph idx="1"/>
          </p:nvPr>
        </p:nvSpPr>
        <p:spPr/>
        <p:txBody>
          <a:bodyPr vert="horz" lIns="91440" tIns="45720" rIns="91440" bIns="45720" rtlCol="0" anchor="t">
            <a:normAutofit fontScale="70000" lnSpcReduction="20000"/>
          </a:bodyPr>
          <a:lstStyle/>
          <a:p>
            <a:r>
              <a:rPr lang="en-US"/>
              <a:t>Highest population growth in the world at 3.9% per year</a:t>
            </a:r>
          </a:p>
          <a:p>
            <a:r>
              <a:rPr lang="en-US"/>
              <a:t>Niger has the highest prevalence of child marriage in the world. According to UNICEF, 76% of young women were married before the age of 18. 28% were married before the age of 15. </a:t>
            </a:r>
            <a:r>
              <a:rPr lang="en-GB"/>
              <a:t>Child marriage is most prevalent in Maradi where 89% of young women married by age 18. </a:t>
            </a:r>
            <a:endParaRPr lang="en-US" i="1"/>
          </a:p>
          <a:p>
            <a:r>
              <a:rPr lang="en-US"/>
              <a:t>According to UNESCO (2012 DHS data) 54% of girls of primary school age and 76% of girls of lower secondary school age are out of school. Only 4% of girls complete lower secondary school.</a:t>
            </a:r>
          </a:p>
          <a:p>
            <a:r>
              <a:rPr lang="en-US"/>
              <a:t>Significant impact of the security situation on school attendance with 878 schools closed at the end of 2022 (affecting 73,864 students, including 35,990 girls)</a:t>
            </a:r>
          </a:p>
        </p:txBody>
      </p:sp>
    </p:spTree>
    <p:extLst>
      <p:ext uri="{BB962C8B-B14F-4D97-AF65-F5344CB8AC3E}">
        <p14:creationId xmlns:p14="http://schemas.microsoft.com/office/powerpoint/2010/main" val="115340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32F6-8FEB-492A-D3E2-A2F21AC8788F}"/>
              </a:ext>
            </a:extLst>
          </p:cNvPr>
          <p:cNvSpPr>
            <a:spLocks noGrp="1"/>
          </p:cNvSpPr>
          <p:nvPr>
            <p:ph type="title"/>
          </p:nvPr>
        </p:nvSpPr>
        <p:spPr>
          <a:solidFill>
            <a:schemeClr val="accent1"/>
          </a:solidFill>
        </p:spPr>
        <p:txBody>
          <a:bodyPr/>
          <a:lstStyle/>
          <a:p>
            <a:r>
              <a:rPr lang="en-US">
                <a:solidFill>
                  <a:schemeClr val="bg1"/>
                </a:solidFill>
              </a:rPr>
              <a:t>Who we are</a:t>
            </a:r>
          </a:p>
        </p:txBody>
      </p:sp>
      <p:sp>
        <p:nvSpPr>
          <p:cNvPr id="3" name="Content Placeholder 2">
            <a:extLst>
              <a:ext uri="{FF2B5EF4-FFF2-40B4-BE49-F238E27FC236}">
                <a16:creationId xmlns:a16="http://schemas.microsoft.com/office/drawing/2014/main" id="{C0DC7E87-72B5-A2D1-2FFA-D182F5D2491C}"/>
              </a:ext>
            </a:extLst>
          </p:cNvPr>
          <p:cNvSpPr>
            <a:spLocks noGrp="1"/>
          </p:cNvSpPr>
          <p:nvPr>
            <p:ph idx="1"/>
          </p:nvPr>
        </p:nvSpPr>
        <p:spPr/>
        <p:txBody>
          <a:bodyPr vert="horz" lIns="91440" tIns="45720" rIns="91440" bIns="45720" rtlCol="0" anchor="t">
            <a:normAutofit fontScale="92500"/>
          </a:bodyPr>
          <a:lstStyle/>
          <a:p>
            <a:r>
              <a:rPr lang="en-US" sz="2800"/>
              <a:t>The platform 'Towards the End of Child Marriage' is a strategic cross-partner coalition </a:t>
            </a:r>
          </a:p>
          <a:p>
            <a:r>
              <a:rPr lang="en-US" sz="2800"/>
              <a:t>Its aim is to coordinate advocacy efforts to end child marriage in Niger </a:t>
            </a:r>
          </a:p>
          <a:p>
            <a:r>
              <a:rPr lang="en-US" sz="2800"/>
              <a:t>It is composed of more than 80 members (international organizations, United Nations system and national civil society organizations)</a:t>
            </a:r>
          </a:p>
          <a:p>
            <a:r>
              <a:rPr lang="en-US" sz="2800"/>
              <a:t>Working with </a:t>
            </a:r>
            <a:r>
              <a:rPr lang="en-US" sz="2800" i="1"/>
              <a:t>Girls Not Brides </a:t>
            </a:r>
            <a:r>
              <a:rPr lang="en-US" sz="2800"/>
              <a:t>and other partners to implement the EOL project in Niger.</a:t>
            </a:r>
          </a:p>
        </p:txBody>
      </p:sp>
    </p:spTree>
    <p:extLst>
      <p:ext uri="{BB962C8B-B14F-4D97-AF65-F5344CB8AC3E}">
        <p14:creationId xmlns:p14="http://schemas.microsoft.com/office/powerpoint/2010/main" val="2239833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32F6-8FEB-492A-D3E2-A2F21AC8788F}"/>
              </a:ext>
            </a:extLst>
          </p:cNvPr>
          <p:cNvSpPr>
            <a:spLocks noGrp="1"/>
          </p:cNvSpPr>
          <p:nvPr>
            <p:ph type="title"/>
          </p:nvPr>
        </p:nvSpPr>
        <p:spPr>
          <a:solidFill>
            <a:schemeClr val="accent1"/>
          </a:solidFill>
        </p:spPr>
        <p:txBody>
          <a:bodyPr/>
          <a:lstStyle/>
          <a:p>
            <a:r>
              <a:rPr lang="en-US">
                <a:solidFill>
                  <a:schemeClr val="bg1"/>
                </a:solidFill>
              </a:rPr>
              <a:t>Activities</a:t>
            </a:r>
          </a:p>
        </p:txBody>
      </p:sp>
      <p:sp>
        <p:nvSpPr>
          <p:cNvPr id="3" name="Content Placeholder 2">
            <a:extLst>
              <a:ext uri="{FF2B5EF4-FFF2-40B4-BE49-F238E27FC236}">
                <a16:creationId xmlns:a16="http://schemas.microsoft.com/office/drawing/2014/main" id="{C0DC7E87-72B5-A2D1-2FFA-D182F5D2491C}"/>
              </a:ext>
            </a:extLst>
          </p:cNvPr>
          <p:cNvSpPr>
            <a:spLocks noGrp="1"/>
          </p:cNvSpPr>
          <p:nvPr>
            <p:ph idx="1"/>
          </p:nvPr>
        </p:nvSpPr>
        <p:spPr/>
        <p:txBody>
          <a:bodyPr>
            <a:normAutofit fontScale="85000" lnSpcReduction="20000"/>
          </a:bodyPr>
          <a:lstStyle/>
          <a:p>
            <a:r>
              <a:rPr lang="en-US"/>
              <a:t>Advocacy capacity building of youth associations</a:t>
            </a:r>
          </a:p>
          <a:p>
            <a:r>
              <a:rPr lang="en-US"/>
              <a:t>Participation in the development of national GBV policies</a:t>
            </a:r>
          </a:p>
          <a:p>
            <a:r>
              <a:rPr lang="en-US"/>
              <a:t>Implementation of advocacy strategies with ASO/EFA, the national education coalition</a:t>
            </a:r>
          </a:p>
          <a:p>
            <a:r>
              <a:rPr lang="en-US"/>
              <a:t>Organization of an advocacy workshop on strategies to keep girls in school in fragile security contexts</a:t>
            </a:r>
          </a:p>
          <a:p>
            <a:r>
              <a:rPr lang="en-US"/>
              <a:t>Activism days advocacy</a:t>
            </a:r>
          </a:p>
          <a:p>
            <a:r>
              <a:rPr lang="en-US"/>
              <a:t>Youth-led research</a:t>
            </a:r>
          </a:p>
        </p:txBody>
      </p:sp>
    </p:spTree>
    <p:extLst>
      <p:ext uri="{BB962C8B-B14F-4D97-AF65-F5344CB8AC3E}">
        <p14:creationId xmlns:p14="http://schemas.microsoft.com/office/powerpoint/2010/main" val="3410059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32F6-8FEB-492A-D3E2-A2F21AC8788F}"/>
              </a:ext>
            </a:extLst>
          </p:cNvPr>
          <p:cNvSpPr>
            <a:spLocks noGrp="1"/>
          </p:cNvSpPr>
          <p:nvPr>
            <p:ph type="title"/>
          </p:nvPr>
        </p:nvSpPr>
        <p:spPr>
          <a:solidFill>
            <a:schemeClr val="accent1"/>
          </a:solidFill>
        </p:spPr>
        <p:txBody>
          <a:bodyPr/>
          <a:lstStyle/>
          <a:p>
            <a:r>
              <a:rPr lang="en-US">
                <a:solidFill>
                  <a:schemeClr val="bg1"/>
                </a:solidFill>
              </a:rPr>
              <a:t>Youth-led research</a:t>
            </a:r>
          </a:p>
        </p:txBody>
      </p:sp>
      <p:sp>
        <p:nvSpPr>
          <p:cNvPr id="3" name="Content Placeholder 2">
            <a:extLst>
              <a:ext uri="{FF2B5EF4-FFF2-40B4-BE49-F238E27FC236}">
                <a16:creationId xmlns:a16="http://schemas.microsoft.com/office/drawing/2014/main" id="{C0DC7E87-72B5-A2D1-2FFA-D182F5D2491C}"/>
              </a:ext>
            </a:extLst>
          </p:cNvPr>
          <p:cNvSpPr>
            <a:spLocks noGrp="1"/>
          </p:cNvSpPr>
          <p:nvPr>
            <p:ph idx="1"/>
          </p:nvPr>
        </p:nvSpPr>
        <p:spPr/>
        <p:txBody>
          <a:bodyPr>
            <a:normAutofit fontScale="85000" lnSpcReduction="10000"/>
          </a:bodyPr>
          <a:lstStyle/>
          <a:p>
            <a:r>
              <a:rPr lang="en-US"/>
              <a:t>Youth-led research to strengthen CSO ownership of advocacy practices to end child marriage and promote girls' education</a:t>
            </a:r>
          </a:p>
          <a:p>
            <a:r>
              <a:rPr lang="en-US"/>
              <a:t>8 young researchers (5 women and 3 men)</a:t>
            </a:r>
          </a:p>
          <a:p>
            <a:r>
              <a:rPr lang="en-US"/>
              <a:t>Technical support by LASDEL</a:t>
            </a:r>
          </a:p>
          <a:p>
            <a:r>
              <a:rPr lang="en-US"/>
              <a:t>Main research themes:</a:t>
            </a:r>
          </a:p>
          <a:p>
            <a:pPr lvl="1"/>
            <a:r>
              <a:rPr lang="en-US"/>
              <a:t>Early marriage and school drop-out</a:t>
            </a:r>
          </a:p>
          <a:p>
            <a:pPr lvl="1"/>
            <a:r>
              <a:rPr lang="en-US"/>
              <a:t>Influence of new information and communication technologies on early school leaving</a:t>
            </a:r>
          </a:p>
          <a:p>
            <a:pPr lvl="1"/>
            <a:r>
              <a:rPr lang="en-US"/>
              <a:t>Impact of insecurity on young people' s schooling</a:t>
            </a:r>
          </a:p>
          <a:p>
            <a:pPr lvl="1"/>
            <a:r>
              <a:rPr lang="en-US"/>
              <a:t>Parents' responsibility to keep girls in school</a:t>
            </a:r>
          </a:p>
        </p:txBody>
      </p:sp>
    </p:spTree>
    <p:extLst>
      <p:ext uri="{BB962C8B-B14F-4D97-AF65-F5344CB8AC3E}">
        <p14:creationId xmlns:p14="http://schemas.microsoft.com/office/powerpoint/2010/main" val="3092868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F620-B012-D89A-D007-043BD4F7EE57}"/>
              </a:ext>
            </a:extLst>
          </p:cNvPr>
          <p:cNvSpPr>
            <a:spLocks noGrp="1"/>
          </p:cNvSpPr>
          <p:nvPr>
            <p:ph type="title"/>
          </p:nvPr>
        </p:nvSpPr>
        <p:spPr>
          <a:solidFill>
            <a:schemeClr val="accent1"/>
          </a:solidFill>
        </p:spPr>
        <p:txBody>
          <a:bodyPr/>
          <a:lstStyle/>
          <a:p>
            <a:r>
              <a:rPr lang="en-US">
                <a:solidFill>
                  <a:schemeClr val="bg1"/>
                </a:solidFill>
              </a:rPr>
              <a:t>Lessons learnt and next steps</a:t>
            </a:r>
          </a:p>
        </p:txBody>
      </p:sp>
      <p:sp>
        <p:nvSpPr>
          <p:cNvPr id="3" name="Content Placeholder 2">
            <a:extLst>
              <a:ext uri="{FF2B5EF4-FFF2-40B4-BE49-F238E27FC236}">
                <a16:creationId xmlns:a16="http://schemas.microsoft.com/office/drawing/2014/main" id="{7296175B-38DC-A919-345D-CA59E778E6CF}"/>
              </a:ext>
            </a:extLst>
          </p:cNvPr>
          <p:cNvSpPr>
            <a:spLocks noGrp="1"/>
          </p:cNvSpPr>
          <p:nvPr>
            <p:ph idx="1"/>
          </p:nvPr>
        </p:nvSpPr>
        <p:spPr/>
        <p:txBody>
          <a:bodyPr>
            <a:normAutofit fontScale="85000" lnSpcReduction="20000"/>
          </a:bodyPr>
          <a:lstStyle/>
          <a:p>
            <a:r>
              <a:rPr lang="en-US"/>
              <a:t>Familiarization with qualitative studies </a:t>
            </a:r>
          </a:p>
          <a:p>
            <a:r>
              <a:rPr lang="en-US"/>
              <a:t>The importance of conducting research before implementing activities</a:t>
            </a:r>
          </a:p>
          <a:p>
            <a:r>
              <a:rPr lang="en-US"/>
              <a:t>Research helps to identify concerns that may be hidden but are important when designing interventions (for example, exploring the influence of peers in decisions around marriage)</a:t>
            </a:r>
          </a:p>
          <a:p>
            <a:r>
              <a:rPr lang="en-US"/>
              <a:t>It also provides evidence that can be used in advocacy</a:t>
            </a:r>
          </a:p>
          <a:p>
            <a:r>
              <a:rPr lang="en-US"/>
              <a:t>Willingness of young people to continue research in future actions (a new weapon for young people)</a:t>
            </a:r>
          </a:p>
        </p:txBody>
      </p:sp>
    </p:spTree>
    <p:extLst>
      <p:ext uri="{BB962C8B-B14F-4D97-AF65-F5344CB8AC3E}">
        <p14:creationId xmlns:p14="http://schemas.microsoft.com/office/powerpoint/2010/main" val="291555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3DD5-3F3F-BC46-85A2-2CD462116D55}"/>
              </a:ext>
            </a:extLst>
          </p:cNvPr>
          <p:cNvSpPr>
            <a:spLocks noGrp="1"/>
          </p:cNvSpPr>
          <p:nvPr>
            <p:ph type="title"/>
          </p:nvPr>
        </p:nvSpPr>
        <p:spPr>
          <a:xfrm>
            <a:off x="685800" y="5414540"/>
            <a:ext cx="7772400" cy="1038324"/>
          </a:xfrm>
        </p:spPr>
        <p:txBody>
          <a:bodyPr/>
          <a:lstStyle/>
          <a:p>
            <a:r>
              <a:rPr lang="en-US"/>
              <a:t>Thank you</a:t>
            </a:r>
          </a:p>
        </p:txBody>
      </p:sp>
      <p:pic>
        <p:nvPicPr>
          <p:cNvPr id="3" name="Picture 2" descr="Des militants engagés qui œuvrent pour mettre fin à la violence contre les femmes et les filles">
            <a:extLst>
              <a:ext uri="{FF2B5EF4-FFF2-40B4-BE49-F238E27FC236}">
                <a16:creationId xmlns:a16="http://schemas.microsoft.com/office/drawing/2014/main" id="{BF5DD77D-ADBB-9EB5-A70B-73D14942C89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752" y="0"/>
            <a:ext cx="9036496"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58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low confidence">
            <a:extLst>
              <a:ext uri="{FF2B5EF4-FFF2-40B4-BE49-F238E27FC236}">
                <a16:creationId xmlns:a16="http://schemas.microsoft.com/office/drawing/2014/main" id="{23A7C723-9164-0DCE-B1EF-F3637CE0880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645719"/>
            <a:ext cx="7772400" cy="5566562"/>
          </a:xfrm>
          <a:prstGeom prst="rect">
            <a:avLst/>
          </a:prstGeom>
        </p:spPr>
      </p:pic>
    </p:spTree>
    <p:extLst>
      <p:ext uri="{BB962C8B-B14F-4D97-AF65-F5344CB8AC3E}">
        <p14:creationId xmlns:p14="http://schemas.microsoft.com/office/powerpoint/2010/main" val="3616801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Q &amp; A</a:t>
            </a:r>
          </a:p>
        </p:txBody>
      </p:sp>
    </p:spTree>
    <p:extLst>
      <p:ext uri="{BB962C8B-B14F-4D97-AF65-F5344CB8AC3E}">
        <p14:creationId xmlns:p14="http://schemas.microsoft.com/office/powerpoint/2010/main" val="1112405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ication&#10;&#10;Description automatically generated with low confidence">
            <a:extLst>
              <a:ext uri="{FF2B5EF4-FFF2-40B4-BE49-F238E27FC236}">
                <a16:creationId xmlns:a16="http://schemas.microsoft.com/office/drawing/2014/main" id="{23A7C723-9164-0DCE-B1EF-F3637CE0880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0728" y="3161757"/>
            <a:ext cx="7772400" cy="5566562"/>
          </a:xfrm>
          <a:prstGeom prst="rect">
            <a:avLst/>
          </a:prstGeom>
        </p:spPr>
      </p:pic>
    </p:spTree>
    <p:extLst>
      <p:ext uri="{BB962C8B-B14F-4D97-AF65-F5344CB8AC3E}">
        <p14:creationId xmlns:p14="http://schemas.microsoft.com/office/powerpoint/2010/main" val="245535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A5C3-5C4E-3590-6280-68F34B85679E}"/>
              </a:ext>
            </a:extLst>
          </p:cNvPr>
          <p:cNvSpPr>
            <a:spLocks noGrp="1"/>
          </p:cNvSpPr>
          <p:nvPr>
            <p:ph type="title"/>
          </p:nvPr>
        </p:nvSpPr>
        <p:spPr/>
        <p:txBody>
          <a:bodyPr/>
          <a:lstStyle/>
          <a:p>
            <a:r>
              <a:rPr lang="en-US"/>
              <a:t>Links to key resources</a:t>
            </a:r>
          </a:p>
        </p:txBody>
      </p:sp>
      <p:sp>
        <p:nvSpPr>
          <p:cNvPr id="3" name="Content Placeholder 2">
            <a:extLst>
              <a:ext uri="{FF2B5EF4-FFF2-40B4-BE49-F238E27FC236}">
                <a16:creationId xmlns:a16="http://schemas.microsoft.com/office/drawing/2014/main" id="{E214C4DA-05E9-BB65-4235-77B8E89CC725}"/>
              </a:ext>
            </a:extLst>
          </p:cNvPr>
          <p:cNvSpPr>
            <a:spLocks noGrp="1"/>
          </p:cNvSpPr>
          <p:nvPr>
            <p:ph idx="1"/>
          </p:nvPr>
        </p:nvSpPr>
        <p:spPr/>
        <p:txBody>
          <a:bodyPr>
            <a:normAutofit fontScale="85000" lnSpcReduction="20000"/>
          </a:bodyPr>
          <a:lstStyle/>
          <a:p>
            <a:r>
              <a:rPr lang="en-GB" sz="3200" i="1">
                <a:effectLst/>
                <a:latin typeface="Calibri" panose="020F0502020204030204" pitchFamily="34" charset="0"/>
                <a:ea typeface="Calibri" panose="020F0502020204030204" pitchFamily="34" charset="0"/>
                <a:cs typeface="Arial" panose="020B0604020202020204" pitchFamily="34" charset="0"/>
                <a:hlinkClick r:id="rId2"/>
              </a:rPr>
              <a:t>Girls Not Brides</a:t>
            </a:r>
            <a:r>
              <a:rPr lang="en-GB" sz="3200">
                <a:effectLst/>
                <a:latin typeface="Calibri" panose="020F0502020204030204" pitchFamily="34" charset="0"/>
                <a:ea typeface="Calibri" panose="020F0502020204030204" pitchFamily="34" charset="0"/>
                <a:cs typeface="Arial" panose="020B0604020202020204" pitchFamily="34" charset="0"/>
                <a:hlinkClick r:id="rId2"/>
              </a:rPr>
              <a:t>, Child Marriage and Girls' Education in West and Central Africa Literature Review</a:t>
            </a:r>
            <a:endParaRPr lang="en-GB" sz="3200">
              <a:effectLst/>
              <a:latin typeface="Calibri" panose="020F0502020204030204" pitchFamily="34" charset="0"/>
              <a:ea typeface="Calibri" panose="020F0502020204030204" pitchFamily="34" charset="0"/>
              <a:cs typeface="Arial" panose="020B0604020202020204" pitchFamily="34" charset="0"/>
              <a:hlinkClick r:id="rId3"/>
            </a:endParaRPr>
          </a:p>
          <a:p>
            <a:r>
              <a:rPr lang="en-GB" sz="3200" i="1">
                <a:effectLst/>
                <a:latin typeface="Calibri" panose="020F0502020204030204" pitchFamily="34" charset="0"/>
                <a:ea typeface="Calibri" panose="020F0502020204030204" pitchFamily="34" charset="0"/>
                <a:cs typeface="Arial" panose="020B0604020202020204" pitchFamily="34" charset="0"/>
                <a:hlinkClick r:id="rId3"/>
              </a:rPr>
              <a:t>Girls Not Brides</a:t>
            </a:r>
            <a:r>
              <a:rPr lang="en-GB" sz="3200">
                <a:effectLst/>
                <a:latin typeface="Calibri" panose="020F0502020204030204" pitchFamily="34" charset="0"/>
                <a:ea typeface="Calibri" panose="020F0502020204030204" pitchFamily="34" charset="0"/>
                <a:cs typeface="Arial" panose="020B0604020202020204" pitchFamily="34" charset="0"/>
                <a:hlinkClick r:id="rId3"/>
              </a:rPr>
              <a:t>, Child marriage and girls’ education brief, updated September 2022</a:t>
            </a:r>
            <a:endParaRPr lang="en-GB" sz="3200">
              <a:effectLst/>
              <a:latin typeface="Calibri" panose="020F0502020204030204" pitchFamily="34" charset="0"/>
              <a:ea typeface="Calibri" panose="020F0502020204030204" pitchFamily="34" charset="0"/>
              <a:cs typeface="Arial" panose="020B0604020202020204" pitchFamily="34" charset="0"/>
            </a:endParaRPr>
          </a:p>
          <a:p>
            <a:r>
              <a:rPr lang="en-GB" sz="3200">
                <a:effectLst/>
                <a:latin typeface="Calibri" panose="020F0502020204030204" pitchFamily="34" charset="0"/>
                <a:ea typeface="Calibri" panose="020F0502020204030204" pitchFamily="34" charset="0"/>
                <a:cs typeface="Arial" panose="020B0604020202020204" pitchFamily="34" charset="0"/>
                <a:hlinkClick r:id="rId4"/>
              </a:rPr>
              <a:t>United Nations Children’s Fund, The Power of Education to End Child Marriage, UNICEF, New York, 2022</a:t>
            </a:r>
            <a:endParaRPr lang="en-GB" sz="3200">
              <a:effectLst/>
              <a:latin typeface="Calibri" panose="020F0502020204030204" pitchFamily="34" charset="0"/>
              <a:ea typeface="Calibri" panose="020F0502020204030204" pitchFamily="34" charset="0"/>
              <a:cs typeface="Arial" panose="020B0604020202020204" pitchFamily="34" charset="0"/>
            </a:endParaRPr>
          </a:p>
          <a:p>
            <a:r>
              <a:rPr lang="en-GB">
                <a:latin typeface="Calibri" panose="020F0502020204030204" pitchFamily="34" charset="0"/>
                <a:ea typeface="Calibri" panose="020F0502020204030204" pitchFamily="34" charset="0"/>
                <a:cs typeface="Arial" panose="020B0604020202020204" pitchFamily="34" charset="0"/>
                <a:hlinkClick r:id="rId5"/>
              </a:rPr>
              <a:t>UNESCO World Inequality Database on Education (WIDE)</a:t>
            </a:r>
            <a:endParaRPr lang="en-GB" sz="3200">
              <a:effectLst/>
              <a:latin typeface="Calibri" panose="020F0502020204030204" pitchFamily="34" charset="0"/>
              <a:ea typeface="Calibri" panose="020F0502020204030204" pitchFamily="34" charset="0"/>
              <a:cs typeface="Arial" panose="020B0604020202020204" pitchFamily="34" charset="0"/>
            </a:endParaRPr>
          </a:p>
          <a:p>
            <a:r>
              <a:rPr lang="en-GB" sz="3200">
                <a:effectLst/>
                <a:latin typeface="Calibri" panose="020F0502020204030204" pitchFamily="34" charset="0"/>
                <a:ea typeface="Calibri" panose="020F0502020204030204" pitchFamily="34" charset="0"/>
                <a:cs typeface="Arial" panose="020B0604020202020204" pitchFamily="34" charset="0"/>
                <a:hlinkClick r:id="rId6"/>
              </a:rPr>
              <a:t>Human Rights Wat</a:t>
            </a:r>
            <a:r>
              <a:rPr lang="en-GB">
                <a:latin typeface="Calibri" panose="020F0502020204030204" pitchFamily="34" charset="0"/>
                <a:ea typeface="Calibri" panose="020F0502020204030204" pitchFamily="34" charset="0"/>
                <a:cs typeface="Arial" panose="020B0604020202020204" pitchFamily="34" charset="0"/>
                <a:hlinkClick r:id="rId6"/>
              </a:rPr>
              <a:t>ch, A Brighter Future: Empowering Pregnant Girls and Adolescent Mothers to Stay in School</a:t>
            </a:r>
            <a:endParaRPr lang="en-GB" sz="320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endParaRPr lang="en-GB" sz="3200">
              <a:effectLst/>
              <a:latin typeface="Calibri" panose="020F0502020204030204" pitchFamily="34" charset="0"/>
              <a:ea typeface="Calibri" panose="020F0502020204030204" pitchFamily="34" charset="0"/>
              <a:cs typeface="Arial" panose="020B0604020202020204" pitchFamily="34" charset="0"/>
            </a:endParaRPr>
          </a:p>
          <a:p>
            <a:endParaRPr lang="en-GB" sz="3200">
              <a:effectLst/>
              <a:latin typeface="Calibri" panose="020F0502020204030204" pitchFamily="34" charset="0"/>
              <a:ea typeface="Calibri" panose="020F0502020204030204" pitchFamily="34" charset="0"/>
              <a:cs typeface="Arial" panose="020B0604020202020204" pitchFamily="34" charset="0"/>
            </a:endParaRPr>
          </a:p>
          <a:p>
            <a:endParaRPr lang="en-GB" sz="3200">
              <a:effectLst/>
              <a:latin typeface="Calibri" panose="020F0502020204030204" pitchFamily="34" charset="0"/>
              <a:ea typeface="Calibri" panose="020F0502020204030204" pitchFamily="34" charset="0"/>
              <a:cs typeface="Arial" panose="020B0604020202020204" pitchFamily="34" charset="0"/>
            </a:endParaRPr>
          </a:p>
          <a:p>
            <a:endParaRPr lang="en-GB" sz="3200">
              <a:effectLst/>
              <a:latin typeface="Calibri" panose="020F0502020204030204" pitchFamily="34" charset="0"/>
              <a:ea typeface="Calibri" panose="020F0502020204030204" pitchFamily="34" charset="0"/>
              <a:cs typeface="Arial" panose="020B0604020202020204" pitchFamily="34" charset="0"/>
            </a:endParaRPr>
          </a:p>
          <a:p>
            <a:endParaRPr lang="en-GB" sz="3200">
              <a:effectLst/>
              <a:latin typeface="Calibri" panose="020F0502020204030204" pitchFamily="34" charset="0"/>
              <a:ea typeface="Calibri" panose="020F0502020204030204" pitchFamily="34" charset="0"/>
              <a:cs typeface="Arial" panose="020B0604020202020204" pitchFamily="34" charset="0"/>
            </a:endParaRPr>
          </a:p>
          <a:p>
            <a:endParaRPr lang="en-GB" sz="32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7145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492896"/>
            <a:ext cx="8229600" cy="2133599"/>
          </a:xfrm>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552" y="476672"/>
            <a:ext cx="5729103" cy="576064"/>
          </a:xfrm>
          <a:prstGeom prst="rect">
            <a:avLst/>
          </a:prstGeom>
        </p:spPr>
      </p:pic>
    </p:spTree>
    <p:extLst>
      <p:ext uri="{BB962C8B-B14F-4D97-AF65-F5344CB8AC3E}">
        <p14:creationId xmlns:p14="http://schemas.microsoft.com/office/powerpoint/2010/main" val="78817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FC9C-8273-DC79-DFF3-8A63E1F8CE5F}"/>
              </a:ext>
            </a:extLst>
          </p:cNvPr>
          <p:cNvSpPr>
            <a:spLocks noGrp="1"/>
          </p:cNvSpPr>
          <p:nvPr>
            <p:ph type="title"/>
          </p:nvPr>
        </p:nvSpPr>
        <p:spPr/>
        <p:txBody>
          <a:bodyPr/>
          <a:lstStyle/>
          <a:p>
            <a:r>
              <a:rPr lang="en-US"/>
              <a:t>Introduction</a:t>
            </a:r>
          </a:p>
        </p:txBody>
      </p:sp>
    </p:spTree>
    <p:extLst>
      <p:ext uri="{BB962C8B-B14F-4D97-AF65-F5344CB8AC3E}">
        <p14:creationId xmlns:p14="http://schemas.microsoft.com/office/powerpoint/2010/main" val="36168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575" y="457200"/>
            <a:ext cx="3009466" cy="1929384"/>
          </a:xfrm>
        </p:spPr>
        <p:txBody>
          <a:bodyPr anchor="ctr">
            <a:normAutofit/>
          </a:bodyPr>
          <a:lstStyle/>
          <a:p>
            <a:pPr>
              <a:lnSpc>
                <a:spcPct val="90000"/>
              </a:lnSpc>
            </a:pPr>
            <a:r>
              <a:rPr lang="en-GB" sz="3300"/>
              <a:t>Keeping girls in school is key to preventing child marriage</a:t>
            </a:r>
          </a:p>
        </p:txBody>
      </p:sp>
      <p:sp>
        <p:nvSpPr>
          <p:cNvPr id="5" name="Content Placeholder 4"/>
          <p:cNvSpPr>
            <a:spLocks noGrp="1"/>
          </p:cNvSpPr>
          <p:nvPr>
            <p:ph idx="1"/>
          </p:nvPr>
        </p:nvSpPr>
        <p:spPr>
          <a:xfrm>
            <a:off x="3962800" y="284780"/>
            <a:ext cx="5034855" cy="2395736"/>
          </a:xfrm>
        </p:spPr>
        <p:txBody>
          <a:bodyPr anchor="ctr">
            <a:noAutofit/>
          </a:bodyPr>
          <a:lstStyle/>
          <a:p>
            <a:pPr>
              <a:lnSpc>
                <a:spcPct val="90000"/>
              </a:lnSpc>
            </a:pPr>
            <a:r>
              <a:rPr lang="en-GB" sz="1200"/>
              <a:t>1 in every 5 girls around the world marries before the age of 18</a:t>
            </a:r>
          </a:p>
          <a:p>
            <a:pPr>
              <a:lnSpc>
                <a:spcPct val="90000"/>
              </a:lnSpc>
            </a:pPr>
            <a:r>
              <a:rPr lang="en-GB" sz="1200"/>
              <a:t>Keeping girls in school is the most powerful protective factor for delaying marriage. Every year of schooling matters but advancing through secondary school is especially protective</a:t>
            </a:r>
          </a:p>
          <a:p>
            <a:pPr>
              <a:lnSpc>
                <a:spcPct val="90000"/>
              </a:lnSpc>
            </a:pPr>
            <a:r>
              <a:rPr lang="en-GB" sz="1200"/>
              <a:t>Child marriage is significantly more common among girls and in countries with lower levels of education.</a:t>
            </a:r>
          </a:p>
          <a:p>
            <a:pPr>
              <a:lnSpc>
                <a:spcPct val="90000"/>
              </a:lnSpc>
            </a:pPr>
            <a:r>
              <a:rPr lang="en-GB" sz="1200"/>
              <a:t>Marriage and education are often viewed as incompatible and decisions about removing a girl from school and marrying her at a young age are often made at the same time.</a:t>
            </a:r>
          </a:p>
          <a:p>
            <a:pPr>
              <a:lnSpc>
                <a:spcPct val="90000"/>
              </a:lnSpc>
            </a:pPr>
            <a:r>
              <a:rPr lang="en-GB" sz="1200"/>
              <a:t>These decisions are influenced by the perceived value of education. Better quality and higher education may make the returns on investment in girls more readily apparent and justifiable to both parents and society.</a:t>
            </a:r>
          </a:p>
        </p:txBody>
      </p:sp>
      <p:pic>
        <p:nvPicPr>
          <p:cNvPr id="7" name="Picture 6" descr="Chart, scatter chart&#10;&#10;Description automatically generated">
            <a:extLst>
              <a:ext uri="{FF2B5EF4-FFF2-40B4-BE49-F238E27FC236}">
                <a16:creationId xmlns:a16="http://schemas.microsoft.com/office/drawing/2014/main" id="{00F36A12-4B76-6A86-EF97-280B195554D9}"/>
              </a:ext>
            </a:extLst>
          </p:cNvPr>
          <p:cNvPicPr>
            <a:picLocks noChangeAspect="1"/>
          </p:cNvPicPr>
          <p:nvPr/>
        </p:nvPicPr>
        <p:blipFill rotWithShape="1">
          <a:blip r:embed="rId3">
            <a:extLst>
              <a:ext uri="{28A0092B-C50C-407E-A947-70E740481C1C}">
                <a14:useLocalDpi xmlns:a14="http://schemas.microsoft.com/office/drawing/2010/main"/>
              </a:ext>
            </a:extLst>
          </a:blip>
          <a:srcRect r="5422"/>
          <a:stretch/>
        </p:blipFill>
        <p:spPr>
          <a:xfrm>
            <a:off x="4713778" y="2897976"/>
            <a:ext cx="4268407" cy="2944800"/>
          </a:xfrm>
          <a:prstGeom prst="rect">
            <a:avLst/>
          </a:prstGeom>
        </p:spPr>
      </p:pic>
      <p:pic>
        <p:nvPicPr>
          <p:cNvPr id="15" name="Picture 14" descr="Chart, scatter chart&#10;&#10;Description automatically generated">
            <a:extLst>
              <a:ext uri="{FF2B5EF4-FFF2-40B4-BE49-F238E27FC236}">
                <a16:creationId xmlns:a16="http://schemas.microsoft.com/office/drawing/2014/main" id="{87A60046-404F-3C43-4DB1-603E9B0A6747}"/>
              </a:ext>
            </a:extLst>
          </p:cNvPr>
          <p:cNvPicPr>
            <a:picLocks noChangeAspect="1"/>
          </p:cNvPicPr>
          <p:nvPr/>
        </p:nvPicPr>
        <p:blipFill rotWithShape="1">
          <a:blip r:embed="rId4">
            <a:extLst>
              <a:ext uri="{28A0092B-C50C-407E-A947-70E740481C1C}">
                <a14:useLocalDpi xmlns:a14="http://schemas.microsoft.com/office/drawing/2010/main"/>
              </a:ext>
            </a:extLst>
          </a:blip>
          <a:srcRect l="2660" t="-717" r="2613" b="717"/>
          <a:stretch/>
        </p:blipFill>
        <p:spPr>
          <a:xfrm>
            <a:off x="29348" y="2897645"/>
            <a:ext cx="4655082" cy="2944800"/>
          </a:xfrm>
          <a:prstGeom prst="rect">
            <a:avLst/>
          </a:prstGeom>
        </p:spPr>
      </p:pic>
      <p:sp>
        <p:nvSpPr>
          <p:cNvPr id="2" name="TextBox 1">
            <a:extLst>
              <a:ext uri="{FF2B5EF4-FFF2-40B4-BE49-F238E27FC236}">
                <a16:creationId xmlns:a16="http://schemas.microsoft.com/office/drawing/2014/main" id="{4C07F3E9-BD1E-C26B-ECF4-89395580A0EF}"/>
              </a:ext>
            </a:extLst>
          </p:cNvPr>
          <p:cNvSpPr txBox="1"/>
          <p:nvPr/>
        </p:nvSpPr>
        <p:spPr>
          <a:xfrm rot="16200000">
            <a:off x="-600431" y="4409092"/>
            <a:ext cx="1440159" cy="200055"/>
          </a:xfrm>
          <a:prstGeom prst="rect">
            <a:avLst/>
          </a:prstGeom>
          <a:solidFill>
            <a:srgbClr val="FFFFFF"/>
          </a:solidFill>
        </p:spPr>
        <p:txBody>
          <a:bodyPr wrap="square" rtlCol="0">
            <a:spAutoFit/>
          </a:bodyPr>
          <a:lstStyle/>
          <a:p>
            <a:r>
              <a:rPr lang="en-GB" sz="700"/>
              <a:t>Child marriage in prevalence</a:t>
            </a:r>
          </a:p>
        </p:txBody>
      </p:sp>
      <p:sp>
        <p:nvSpPr>
          <p:cNvPr id="3" name="TextBox 2">
            <a:extLst>
              <a:ext uri="{FF2B5EF4-FFF2-40B4-BE49-F238E27FC236}">
                <a16:creationId xmlns:a16="http://schemas.microsoft.com/office/drawing/2014/main" id="{785C41EF-7409-3A67-CD19-5F7517E0A77F}"/>
              </a:ext>
            </a:extLst>
          </p:cNvPr>
          <p:cNvSpPr txBox="1"/>
          <p:nvPr/>
        </p:nvSpPr>
        <p:spPr>
          <a:xfrm>
            <a:off x="29348" y="3087392"/>
            <a:ext cx="294180" cy="169277"/>
          </a:xfrm>
          <a:prstGeom prst="rect">
            <a:avLst/>
          </a:prstGeom>
          <a:noFill/>
        </p:spPr>
        <p:txBody>
          <a:bodyPr wrap="square" rtlCol="0">
            <a:spAutoFit/>
          </a:bodyPr>
          <a:lstStyle/>
          <a:p>
            <a:r>
              <a:rPr lang="en-GB" sz="500"/>
              <a:t>100</a:t>
            </a:r>
          </a:p>
        </p:txBody>
      </p:sp>
      <p:sp>
        <p:nvSpPr>
          <p:cNvPr id="6" name="TextBox 5">
            <a:extLst>
              <a:ext uri="{FF2B5EF4-FFF2-40B4-BE49-F238E27FC236}">
                <a16:creationId xmlns:a16="http://schemas.microsoft.com/office/drawing/2014/main" id="{4DBCDBA1-E7A3-D934-7579-C503D7165C79}"/>
              </a:ext>
            </a:extLst>
          </p:cNvPr>
          <p:cNvSpPr txBox="1"/>
          <p:nvPr/>
        </p:nvSpPr>
        <p:spPr>
          <a:xfrm>
            <a:off x="64892" y="3671575"/>
            <a:ext cx="294180" cy="169277"/>
          </a:xfrm>
          <a:prstGeom prst="rect">
            <a:avLst/>
          </a:prstGeom>
          <a:noFill/>
        </p:spPr>
        <p:txBody>
          <a:bodyPr wrap="square" rtlCol="0">
            <a:spAutoFit/>
          </a:bodyPr>
          <a:lstStyle/>
          <a:p>
            <a:r>
              <a:rPr lang="en-GB" sz="500"/>
              <a:t>75</a:t>
            </a:r>
          </a:p>
        </p:txBody>
      </p:sp>
      <p:sp>
        <p:nvSpPr>
          <p:cNvPr id="8" name="TextBox 7">
            <a:extLst>
              <a:ext uri="{FF2B5EF4-FFF2-40B4-BE49-F238E27FC236}">
                <a16:creationId xmlns:a16="http://schemas.microsoft.com/office/drawing/2014/main" id="{0901479D-DA5C-02C7-01FD-5DF01DCB2219}"/>
              </a:ext>
            </a:extLst>
          </p:cNvPr>
          <p:cNvSpPr txBox="1"/>
          <p:nvPr/>
        </p:nvSpPr>
        <p:spPr>
          <a:xfrm>
            <a:off x="883971" y="5622631"/>
            <a:ext cx="1311300" cy="200055"/>
          </a:xfrm>
          <a:prstGeom prst="rect">
            <a:avLst/>
          </a:prstGeom>
          <a:solidFill>
            <a:srgbClr val="FFFFFF"/>
          </a:solidFill>
        </p:spPr>
        <p:txBody>
          <a:bodyPr wrap="square" rtlCol="0">
            <a:spAutoFit/>
          </a:bodyPr>
          <a:lstStyle/>
          <a:p>
            <a:r>
              <a:rPr lang="en-GB" sz="700"/>
              <a:t>Secondary completion rate</a:t>
            </a:r>
          </a:p>
        </p:txBody>
      </p:sp>
      <p:sp>
        <p:nvSpPr>
          <p:cNvPr id="9" name="TextBox 8">
            <a:extLst>
              <a:ext uri="{FF2B5EF4-FFF2-40B4-BE49-F238E27FC236}">
                <a16:creationId xmlns:a16="http://schemas.microsoft.com/office/drawing/2014/main" id="{B07DD535-4F55-7FDB-AAB5-698BC8547781}"/>
              </a:ext>
            </a:extLst>
          </p:cNvPr>
          <p:cNvSpPr txBox="1"/>
          <p:nvPr/>
        </p:nvSpPr>
        <p:spPr>
          <a:xfrm>
            <a:off x="2483768" y="5517232"/>
            <a:ext cx="294180" cy="169277"/>
          </a:xfrm>
          <a:prstGeom prst="rect">
            <a:avLst/>
          </a:prstGeom>
          <a:noFill/>
        </p:spPr>
        <p:txBody>
          <a:bodyPr wrap="square" rtlCol="0">
            <a:spAutoFit/>
          </a:bodyPr>
          <a:lstStyle/>
          <a:p>
            <a:r>
              <a:rPr lang="en-GB" sz="500"/>
              <a:t>100</a:t>
            </a:r>
          </a:p>
        </p:txBody>
      </p:sp>
      <p:sp>
        <p:nvSpPr>
          <p:cNvPr id="10" name="TextBox 9">
            <a:extLst>
              <a:ext uri="{FF2B5EF4-FFF2-40B4-BE49-F238E27FC236}">
                <a16:creationId xmlns:a16="http://schemas.microsoft.com/office/drawing/2014/main" id="{9D4E7B82-B05B-1D00-C0AB-AE23C0610BEB}"/>
              </a:ext>
            </a:extLst>
          </p:cNvPr>
          <p:cNvSpPr txBox="1"/>
          <p:nvPr/>
        </p:nvSpPr>
        <p:spPr>
          <a:xfrm>
            <a:off x="1901091" y="5517231"/>
            <a:ext cx="294180" cy="169277"/>
          </a:xfrm>
          <a:prstGeom prst="rect">
            <a:avLst/>
          </a:prstGeom>
          <a:noFill/>
        </p:spPr>
        <p:txBody>
          <a:bodyPr wrap="square" rtlCol="0">
            <a:spAutoFit/>
          </a:bodyPr>
          <a:lstStyle/>
          <a:p>
            <a:r>
              <a:rPr lang="en-GB" sz="500"/>
              <a:t>75</a:t>
            </a:r>
          </a:p>
        </p:txBody>
      </p:sp>
      <p:sp>
        <p:nvSpPr>
          <p:cNvPr id="11" name="TextBox 10">
            <a:extLst>
              <a:ext uri="{FF2B5EF4-FFF2-40B4-BE49-F238E27FC236}">
                <a16:creationId xmlns:a16="http://schemas.microsoft.com/office/drawing/2014/main" id="{17312EB3-0FCD-249F-BE21-4B4ECAC1CA67}"/>
              </a:ext>
            </a:extLst>
          </p:cNvPr>
          <p:cNvSpPr txBox="1"/>
          <p:nvPr/>
        </p:nvSpPr>
        <p:spPr>
          <a:xfrm>
            <a:off x="680262" y="5517231"/>
            <a:ext cx="294180" cy="169277"/>
          </a:xfrm>
          <a:prstGeom prst="rect">
            <a:avLst/>
          </a:prstGeom>
          <a:noFill/>
        </p:spPr>
        <p:txBody>
          <a:bodyPr wrap="square" rtlCol="0">
            <a:spAutoFit/>
          </a:bodyPr>
          <a:lstStyle/>
          <a:p>
            <a:r>
              <a:rPr lang="en-GB" sz="500"/>
              <a:t>25</a:t>
            </a:r>
          </a:p>
        </p:txBody>
      </p:sp>
      <p:sp>
        <p:nvSpPr>
          <p:cNvPr id="13" name="TextBox 12">
            <a:extLst>
              <a:ext uri="{FF2B5EF4-FFF2-40B4-BE49-F238E27FC236}">
                <a16:creationId xmlns:a16="http://schemas.microsoft.com/office/drawing/2014/main" id="{CC10FF3C-6C45-CCFD-FB6E-1EAAFD59EE28}"/>
              </a:ext>
            </a:extLst>
          </p:cNvPr>
          <p:cNvSpPr txBox="1"/>
          <p:nvPr/>
        </p:nvSpPr>
        <p:spPr>
          <a:xfrm>
            <a:off x="6655233" y="5563979"/>
            <a:ext cx="365040" cy="169277"/>
          </a:xfrm>
          <a:prstGeom prst="rect">
            <a:avLst/>
          </a:prstGeom>
          <a:solidFill>
            <a:srgbClr val="FFFFFF"/>
          </a:solidFill>
        </p:spPr>
        <p:txBody>
          <a:bodyPr wrap="square" rtlCol="0">
            <a:spAutoFit/>
          </a:bodyPr>
          <a:lstStyle/>
          <a:p>
            <a:r>
              <a:rPr lang="en-GB" sz="500"/>
              <a:t>0-9%</a:t>
            </a:r>
          </a:p>
        </p:txBody>
      </p:sp>
      <p:sp>
        <p:nvSpPr>
          <p:cNvPr id="14" name="TextBox 13">
            <a:extLst>
              <a:ext uri="{FF2B5EF4-FFF2-40B4-BE49-F238E27FC236}">
                <a16:creationId xmlns:a16="http://schemas.microsoft.com/office/drawing/2014/main" id="{6A47AB53-A14B-7A95-8BBE-8E23F7C74104}"/>
              </a:ext>
            </a:extLst>
          </p:cNvPr>
          <p:cNvSpPr txBox="1"/>
          <p:nvPr/>
        </p:nvSpPr>
        <p:spPr>
          <a:xfrm>
            <a:off x="7049621" y="5563978"/>
            <a:ext cx="428663" cy="169277"/>
          </a:xfrm>
          <a:prstGeom prst="rect">
            <a:avLst/>
          </a:prstGeom>
          <a:solidFill>
            <a:srgbClr val="FFFFFF"/>
          </a:solidFill>
        </p:spPr>
        <p:txBody>
          <a:bodyPr wrap="square" rtlCol="0">
            <a:spAutoFit/>
          </a:bodyPr>
          <a:lstStyle/>
          <a:p>
            <a:r>
              <a:rPr lang="en-GB" sz="500"/>
              <a:t>10-19%</a:t>
            </a:r>
          </a:p>
        </p:txBody>
      </p:sp>
      <p:sp>
        <p:nvSpPr>
          <p:cNvPr id="16" name="TextBox 15">
            <a:extLst>
              <a:ext uri="{FF2B5EF4-FFF2-40B4-BE49-F238E27FC236}">
                <a16:creationId xmlns:a16="http://schemas.microsoft.com/office/drawing/2014/main" id="{DD094886-9835-77CD-3558-767849AECB7E}"/>
              </a:ext>
            </a:extLst>
          </p:cNvPr>
          <p:cNvSpPr txBox="1"/>
          <p:nvPr/>
        </p:nvSpPr>
        <p:spPr>
          <a:xfrm>
            <a:off x="7490514" y="5561039"/>
            <a:ext cx="428663" cy="169277"/>
          </a:xfrm>
          <a:prstGeom prst="rect">
            <a:avLst/>
          </a:prstGeom>
          <a:solidFill>
            <a:srgbClr val="FFFFFF"/>
          </a:solidFill>
        </p:spPr>
        <p:txBody>
          <a:bodyPr wrap="square" rtlCol="0">
            <a:spAutoFit/>
          </a:bodyPr>
          <a:lstStyle/>
          <a:p>
            <a:r>
              <a:rPr lang="en-GB" sz="500"/>
              <a:t>20-29%</a:t>
            </a:r>
          </a:p>
        </p:txBody>
      </p:sp>
      <p:sp>
        <p:nvSpPr>
          <p:cNvPr id="17" name="TextBox 16">
            <a:extLst>
              <a:ext uri="{FF2B5EF4-FFF2-40B4-BE49-F238E27FC236}">
                <a16:creationId xmlns:a16="http://schemas.microsoft.com/office/drawing/2014/main" id="{D81FE009-C2A7-CB0C-BD2B-0C873C0EBE65}"/>
              </a:ext>
            </a:extLst>
          </p:cNvPr>
          <p:cNvSpPr txBox="1"/>
          <p:nvPr/>
        </p:nvSpPr>
        <p:spPr>
          <a:xfrm>
            <a:off x="7953074" y="5561039"/>
            <a:ext cx="428663" cy="169277"/>
          </a:xfrm>
          <a:prstGeom prst="rect">
            <a:avLst/>
          </a:prstGeom>
          <a:solidFill>
            <a:srgbClr val="FFFFFF"/>
          </a:solidFill>
        </p:spPr>
        <p:txBody>
          <a:bodyPr wrap="square" rtlCol="0">
            <a:spAutoFit/>
          </a:bodyPr>
          <a:lstStyle/>
          <a:p>
            <a:r>
              <a:rPr lang="en-GB" sz="500"/>
              <a:t>30-39%</a:t>
            </a:r>
          </a:p>
        </p:txBody>
      </p:sp>
      <p:sp>
        <p:nvSpPr>
          <p:cNvPr id="18" name="TextBox 17">
            <a:extLst>
              <a:ext uri="{FF2B5EF4-FFF2-40B4-BE49-F238E27FC236}">
                <a16:creationId xmlns:a16="http://schemas.microsoft.com/office/drawing/2014/main" id="{AE3FAFC3-CD1D-CCA4-CB99-A261341FA9A8}"/>
              </a:ext>
            </a:extLst>
          </p:cNvPr>
          <p:cNvSpPr txBox="1"/>
          <p:nvPr/>
        </p:nvSpPr>
        <p:spPr>
          <a:xfrm>
            <a:off x="8352328" y="5552542"/>
            <a:ext cx="637991" cy="169277"/>
          </a:xfrm>
          <a:prstGeom prst="rect">
            <a:avLst/>
          </a:prstGeom>
          <a:solidFill>
            <a:srgbClr val="FFFFFF"/>
          </a:solidFill>
        </p:spPr>
        <p:txBody>
          <a:bodyPr wrap="square" rtlCol="0">
            <a:spAutoFit/>
          </a:bodyPr>
          <a:lstStyle/>
          <a:p>
            <a:r>
              <a:rPr lang="en-GB" sz="500"/>
              <a:t>40% or higher</a:t>
            </a:r>
          </a:p>
        </p:txBody>
      </p:sp>
      <p:sp>
        <p:nvSpPr>
          <p:cNvPr id="12" name="TextBox 11">
            <a:extLst>
              <a:ext uri="{FF2B5EF4-FFF2-40B4-BE49-F238E27FC236}">
                <a16:creationId xmlns:a16="http://schemas.microsoft.com/office/drawing/2014/main" id="{566A476B-ACEB-EF9A-65F8-CB4D0AABC3F5}"/>
              </a:ext>
            </a:extLst>
          </p:cNvPr>
          <p:cNvSpPr txBox="1"/>
          <p:nvPr/>
        </p:nvSpPr>
        <p:spPr>
          <a:xfrm>
            <a:off x="6655233" y="5685049"/>
            <a:ext cx="2088232" cy="200055"/>
          </a:xfrm>
          <a:prstGeom prst="rect">
            <a:avLst/>
          </a:prstGeom>
          <a:solidFill>
            <a:srgbClr val="FFFFFF"/>
          </a:solidFill>
        </p:spPr>
        <p:txBody>
          <a:bodyPr wrap="square" rtlCol="0">
            <a:spAutoFit/>
          </a:bodyPr>
          <a:lstStyle/>
          <a:p>
            <a:r>
              <a:rPr lang="en-GB" sz="700"/>
              <a:t>Countries grouped by national CM prevalence</a:t>
            </a:r>
          </a:p>
        </p:txBody>
      </p:sp>
      <p:sp>
        <p:nvSpPr>
          <p:cNvPr id="19" name="TextBox 18">
            <a:extLst>
              <a:ext uri="{FF2B5EF4-FFF2-40B4-BE49-F238E27FC236}">
                <a16:creationId xmlns:a16="http://schemas.microsoft.com/office/drawing/2014/main" id="{A0404ABC-51C4-B798-5CCC-1BDB8B6EC16B}"/>
              </a:ext>
            </a:extLst>
          </p:cNvPr>
          <p:cNvSpPr txBox="1"/>
          <p:nvPr/>
        </p:nvSpPr>
        <p:spPr>
          <a:xfrm>
            <a:off x="6366290" y="3171149"/>
            <a:ext cx="294180" cy="169277"/>
          </a:xfrm>
          <a:prstGeom prst="rect">
            <a:avLst/>
          </a:prstGeom>
          <a:noFill/>
        </p:spPr>
        <p:txBody>
          <a:bodyPr wrap="square" rtlCol="0">
            <a:spAutoFit/>
          </a:bodyPr>
          <a:lstStyle/>
          <a:p>
            <a:r>
              <a:rPr lang="en-GB" sz="500"/>
              <a:t>100</a:t>
            </a:r>
          </a:p>
        </p:txBody>
      </p:sp>
      <p:sp>
        <p:nvSpPr>
          <p:cNvPr id="20" name="TextBox 19">
            <a:extLst>
              <a:ext uri="{FF2B5EF4-FFF2-40B4-BE49-F238E27FC236}">
                <a16:creationId xmlns:a16="http://schemas.microsoft.com/office/drawing/2014/main" id="{70B3CBCE-7EBE-B16A-D598-418EDD1B7A2F}"/>
              </a:ext>
            </a:extLst>
          </p:cNvPr>
          <p:cNvSpPr txBox="1"/>
          <p:nvPr/>
        </p:nvSpPr>
        <p:spPr>
          <a:xfrm>
            <a:off x="6411420" y="3740015"/>
            <a:ext cx="294180" cy="169277"/>
          </a:xfrm>
          <a:prstGeom prst="rect">
            <a:avLst/>
          </a:prstGeom>
          <a:noFill/>
        </p:spPr>
        <p:txBody>
          <a:bodyPr wrap="square" rtlCol="0">
            <a:spAutoFit/>
          </a:bodyPr>
          <a:lstStyle/>
          <a:p>
            <a:r>
              <a:rPr lang="en-GB" sz="500"/>
              <a:t>75</a:t>
            </a:r>
          </a:p>
        </p:txBody>
      </p:sp>
    </p:spTree>
    <p:extLst>
      <p:ext uri="{BB962C8B-B14F-4D97-AF65-F5344CB8AC3E}">
        <p14:creationId xmlns:p14="http://schemas.microsoft.com/office/powerpoint/2010/main" val="261611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9485" y="570209"/>
            <a:ext cx="3257550" cy="1929384"/>
          </a:xfrm>
        </p:spPr>
        <p:txBody>
          <a:bodyPr anchor="ctr">
            <a:normAutofit/>
          </a:bodyPr>
          <a:lstStyle/>
          <a:p>
            <a:pPr>
              <a:lnSpc>
                <a:spcPct val="90000"/>
              </a:lnSpc>
            </a:pPr>
            <a:r>
              <a:rPr lang="en-GB" sz="3300"/>
              <a:t>Pregnant girls and young mothers must not be left behind</a:t>
            </a:r>
          </a:p>
        </p:txBody>
      </p:sp>
      <p:sp>
        <p:nvSpPr>
          <p:cNvPr id="25"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59251" y="1415034"/>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197667" y="430932"/>
            <a:ext cx="4652001" cy="5996136"/>
          </a:xfrm>
        </p:spPr>
        <p:txBody>
          <a:bodyPr anchor="ctr">
            <a:noAutofit/>
          </a:bodyPr>
          <a:lstStyle/>
          <a:p>
            <a:pPr>
              <a:lnSpc>
                <a:spcPct val="90000"/>
              </a:lnSpc>
            </a:pPr>
            <a:r>
              <a:rPr lang="en-GB" sz="1600"/>
              <a:t>Supporting girls who are pregnant or already mothers to continue with their education is also a key priority. </a:t>
            </a:r>
          </a:p>
          <a:p>
            <a:pPr>
              <a:lnSpc>
                <a:spcPct val="90000"/>
              </a:lnSpc>
            </a:pPr>
            <a:r>
              <a:rPr lang="en-GB" sz="1600"/>
              <a:t>The majority of adolescent mothers around the world are married girls: 90% births to adolescent mothers take place within the context of marriage, with pregnancy both a cause and a consequence of child marriage.  </a:t>
            </a:r>
          </a:p>
          <a:p>
            <a:pPr>
              <a:lnSpc>
                <a:spcPct val="90000"/>
              </a:lnSpc>
            </a:pPr>
            <a:r>
              <a:rPr lang="en-GB" sz="1600"/>
              <a:t>Adolescent pregnancy and child marriage are both major causes of school dropout around the world: in Africa alone, an estimated 4 million girls drop out of school every year due to pregnancy. </a:t>
            </a:r>
          </a:p>
          <a:p>
            <a:pPr>
              <a:lnSpc>
                <a:spcPct val="90000"/>
              </a:lnSpc>
            </a:pPr>
            <a:r>
              <a:rPr lang="en-GB" sz="1600"/>
              <a:t>A review of policies in Africa by Human Rights Watch found that many countries have recently taken steps to protect the right of pregnant adolescent girls and adolescent mothers to education. However, in nearly one-third of African countries girls who are pregnant continue to face significant legal and policy barriers. </a:t>
            </a:r>
          </a:p>
          <a:p>
            <a:pPr>
              <a:lnSpc>
                <a:spcPct val="90000"/>
              </a:lnSpc>
            </a:pPr>
            <a:r>
              <a:rPr lang="en-GB" sz="1600"/>
              <a:t>Even where supportive policies exist, adolescent mothers often face practical and social challenges in returning to school.</a:t>
            </a:r>
          </a:p>
          <a:p>
            <a:pPr>
              <a:lnSpc>
                <a:spcPct val="90000"/>
              </a:lnSpc>
            </a:pPr>
            <a:r>
              <a:rPr lang="en-GB" sz="1600"/>
              <a:t>It’s essential to create an enabling policy and social environment that allows pregnant girls and adolescent mothers to continue with their education.</a:t>
            </a:r>
          </a:p>
        </p:txBody>
      </p:sp>
    </p:spTree>
    <p:extLst>
      <p:ext uri="{BB962C8B-B14F-4D97-AF65-F5344CB8AC3E}">
        <p14:creationId xmlns:p14="http://schemas.microsoft.com/office/powerpoint/2010/main" val="12250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320EF-456C-A04F-9447-4DDE1ECC7660}"/>
              </a:ext>
            </a:extLst>
          </p:cNvPr>
          <p:cNvSpPr>
            <a:spLocks noGrp="1"/>
          </p:cNvSpPr>
          <p:nvPr>
            <p:ph type="title"/>
          </p:nvPr>
        </p:nvSpPr>
        <p:spPr>
          <a:xfrm>
            <a:off x="1" y="1"/>
            <a:ext cx="4572000" cy="6858000"/>
          </a:xfrm>
        </p:spPr>
        <p:txBody>
          <a:bodyPr>
            <a:normAutofit fontScale="90000"/>
          </a:bodyPr>
          <a:lstStyle/>
          <a:p>
            <a:r>
              <a:rPr lang="en-GB">
                <a:solidFill>
                  <a:schemeClr val="tx1"/>
                </a:solidFill>
              </a:rPr>
              <a:t>Our project:</a:t>
            </a:r>
            <a:br>
              <a:rPr lang="en-GB">
                <a:solidFill>
                  <a:schemeClr val="tx1"/>
                </a:solidFill>
              </a:rPr>
            </a:br>
            <a:r>
              <a:rPr lang="en-GB">
                <a:solidFill>
                  <a:schemeClr val="tx1"/>
                </a:solidFill>
              </a:rPr>
              <a:t>Strengthening collective advocacy on child marriage and girls’ education in Francophone West and Central Africa</a:t>
            </a:r>
            <a:endParaRPr lang="en-US">
              <a:solidFill>
                <a:schemeClr val="tx1"/>
              </a:solidFill>
            </a:endParaRPr>
          </a:p>
        </p:txBody>
      </p:sp>
      <p:sp>
        <p:nvSpPr>
          <p:cNvPr id="4" name="Rectangle 3">
            <a:extLst>
              <a:ext uri="{FF2B5EF4-FFF2-40B4-BE49-F238E27FC236}">
                <a16:creationId xmlns:a16="http://schemas.microsoft.com/office/drawing/2014/main" id="{911A22B5-F8CA-244B-AFDC-A82C842849AC}"/>
              </a:ext>
            </a:extLst>
          </p:cNvPr>
          <p:cNvSpPr/>
          <p:nvPr/>
        </p:nvSpPr>
        <p:spPr>
          <a:xfrm>
            <a:off x="4788024" y="1305341"/>
            <a:ext cx="3960440" cy="424731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304048"/>
                </a:solidFill>
                <a:effectLst/>
                <a:uLnTx/>
                <a:uFillTx/>
                <a:latin typeface="Adelle Rg"/>
                <a:ea typeface="+mn-ea"/>
                <a:cs typeface="+mn-cs"/>
              </a:rPr>
              <a:t>Bringing together education and end child marriage coalitions across Francophone West and Central Africa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304048"/>
                </a:solidFill>
                <a:effectLst/>
                <a:uLnTx/>
                <a:uFillTx/>
                <a:latin typeface="Adelle Rg"/>
                <a:ea typeface="+mn-ea"/>
                <a:cs typeface="+mn-cs"/>
              </a:rPr>
              <a:t>Supporting capacity building, shared learning and collective advocacy for the implementation of laws, policies and programmes to improve girls’ access to quality education and end child marriage.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304048"/>
                </a:solidFill>
                <a:effectLst/>
                <a:uLnTx/>
                <a:uFillTx/>
                <a:latin typeface="Adelle Rg"/>
                <a:ea typeface="+mn-ea"/>
                <a:cs typeface="+mn-cs"/>
              </a:rPr>
              <a:t>Three levels: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304048"/>
                </a:solidFill>
                <a:effectLst/>
                <a:uLnTx/>
                <a:uFillTx/>
                <a:latin typeface="Adelle Rg"/>
                <a:ea typeface="+mn-ea"/>
                <a:cs typeface="+mn-cs"/>
              </a:rPr>
              <a:t>National - Burkina Faso and Niger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304048"/>
                </a:solidFill>
                <a:effectLst/>
                <a:uLnTx/>
                <a:uFillTx/>
                <a:latin typeface="Adelle Rg"/>
                <a:ea typeface="+mn-ea"/>
                <a:cs typeface="+mn-cs"/>
              </a:rPr>
              <a:t>Regional - Francophone West and Central Africa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304048"/>
                </a:solidFill>
                <a:effectLst/>
                <a:uLnTx/>
                <a:uFillTx/>
                <a:latin typeface="Adelle Rg"/>
                <a:ea typeface="+mn-ea"/>
                <a:cs typeface="+mn-cs"/>
              </a:rPr>
              <a:t>International </a:t>
            </a:r>
          </a:p>
        </p:txBody>
      </p:sp>
    </p:spTree>
    <p:extLst>
      <p:ext uri="{BB962C8B-B14F-4D97-AF65-F5344CB8AC3E}">
        <p14:creationId xmlns:p14="http://schemas.microsoft.com/office/powerpoint/2010/main" val="341369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E488-F5AF-4126-AD03-FDAC52D6980D}"/>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gn="l">
              <a:lnSpc>
                <a:spcPct val="90000"/>
              </a:lnSpc>
            </a:pPr>
            <a:r>
              <a:rPr lang="en-US" sz="4000">
                <a:solidFill>
                  <a:schemeClr val="tx1"/>
                </a:solidFill>
              </a:rPr>
              <a:t>National</a:t>
            </a:r>
          </a:p>
        </p:txBody>
      </p:sp>
      <p:pic>
        <p:nvPicPr>
          <p:cNvPr id="5" name="Picture 5" descr="A group of women standing in front of a whiteboard&#10;&#10;Description automatically generated with medium confidence">
            <a:extLst>
              <a:ext uri="{FF2B5EF4-FFF2-40B4-BE49-F238E27FC236}">
                <a16:creationId xmlns:a16="http://schemas.microsoft.com/office/drawing/2014/main" id="{593C980B-2DCE-49CF-BAA6-48F469C3B616}"/>
              </a:ext>
            </a:extLst>
          </p:cNvPr>
          <p:cNvPicPr>
            <a:picLocks noChangeAspect="1"/>
          </p:cNvPicPr>
          <p:nvPr/>
        </p:nvPicPr>
        <p:blipFill rotWithShape="1">
          <a:blip r:embed="rId3"/>
          <a:srcRect t="19603" b="1960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2">
            <a:extLst>
              <a:ext uri="{FF2B5EF4-FFF2-40B4-BE49-F238E27FC236}">
                <a16:creationId xmlns:a16="http://schemas.microsoft.com/office/drawing/2014/main" id="{E7F1CD82-8F34-4D1B-93E3-E505046767C0}"/>
              </a:ext>
            </a:extLst>
          </p:cNvPr>
          <p:cNvSpPr>
            <a:spLocks noGrp="1"/>
          </p:cNvSpPr>
          <p:nvPr>
            <p:ph sz="half" idx="1"/>
          </p:nvPr>
        </p:nvSpPr>
        <p:spPr>
          <a:xfrm>
            <a:off x="2915816" y="3710613"/>
            <a:ext cx="5976664" cy="2958747"/>
          </a:xfrm>
        </p:spPr>
        <p:txBody>
          <a:bodyPr vert="horz" lIns="91440" tIns="45720" rIns="91440" bIns="45720" rtlCol="0" anchor="ctr">
            <a:normAutofit/>
          </a:bodyPr>
          <a:lstStyle/>
          <a:p>
            <a:pPr marL="0" indent="0">
              <a:lnSpc>
                <a:spcPct val="90000"/>
              </a:lnSpc>
              <a:buNone/>
            </a:pPr>
            <a:r>
              <a:rPr lang="en-US" sz="1600" b="1"/>
              <a:t>Burkina Faso &amp; Niger</a:t>
            </a:r>
          </a:p>
          <a:p>
            <a:pPr indent="-228600">
              <a:lnSpc>
                <a:spcPct val="90000"/>
              </a:lnSpc>
            </a:pPr>
            <a:r>
              <a:rPr lang="en-US" sz="1600"/>
              <a:t>Strengthening governance of coalitions, supporting increased involvement and leadership of youth and women-led CSOs.</a:t>
            </a:r>
          </a:p>
          <a:p>
            <a:pPr indent="-228600">
              <a:lnSpc>
                <a:spcPct val="90000"/>
              </a:lnSpc>
            </a:pPr>
            <a:r>
              <a:rPr lang="en-US" sz="1600"/>
              <a:t>Strengthening institutional capacity in areas such as safeguarding and protection of vulnerable girls and women.</a:t>
            </a:r>
          </a:p>
          <a:p>
            <a:pPr indent="-228600">
              <a:lnSpc>
                <a:spcPct val="90000"/>
              </a:lnSpc>
            </a:pPr>
            <a:r>
              <a:rPr lang="en-US" sz="1600"/>
              <a:t>Relationship building and joint advocacy by ECM and education coalitions to support right to education of girls at risk of CM and married girls.</a:t>
            </a:r>
          </a:p>
          <a:p>
            <a:pPr indent="-228600">
              <a:lnSpc>
                <a:spcPct val="90000"/>
              </a:lnSpc>
            </a:pPr>
            <a:r>
              <a:rPr lang="en-US" sz="1600"/>
              <a:t>Youth activism training, building skills of young women leaders</a:t>
            </a:r>
          </a:p>
        </p:txBody>
      </p:sp>
      <p:sp>
        <p:nvSpPr>
          <p:cNvPr id="4" name="TextBox 3">
            <a:extLst>
              <a:ext uri="{FF2B5EF4-FFF2-40B4-BE49-F238E27FC236}">
                <a16:creationId xmlns:a16="http://schemas.microsoft.com/office/drawing/2014/main" id="{A6739E11-DE09-F54A-A02B-DA9E76A717CA}"/>
              </a:ext>
            </a:extLst>
          </p:cNvPr>
          <p:cNvSpPr txBox="1"/>
          <p:nvPr/>
        </p:nvSpPr>
        <p:spPr>
          <a:xfrm>
            <a:off x="6012015" y="2604010"/>
            <a:ext cx="2880320" cy="830997"/>
          </a:xfrm>
          <a:prstGeom prst="rect">
            <a:avLst/>
          </a:prstGeom>
          <a:solidFill>
            <a:srgbClr val="FFFFFF"/>
          </a:solidFill>
        </p:spPr>
        <p:txBody>
          <a:bodyPr wrap="square" rtlCol="0">
            <a:spAutoFit/>
          </a:bodyPr>
          <a:lstStyle/>
          <a:p>
            <a:pPr lvl="0">
              <a:defRPr/>
            </a:pPr>
            <a:r>
              <a:rPr lang="en-US" sz="1200" i="1">
                <a:solidFill>
                  <a:srgbClr val="304048"/>
                </a:solidFill>
              </a:rPr>
              <a:t>Participants at a youth activism workshop held by the Girls Not Brides National Partnership, CONAMEB, in Burkina Faso.</a:t>
            </a:r>
          </a:p>
          <a:p>
            <a:pPr lvl="0">
              <a:defRPr/>
            </a:pPr>
            <a:r>
              <a:rPr lang="en-US" sz="1200" i="1">
                <a:solidFill>
                  <a:srgbClr val="304048"/>
                </a:solidFill>
              </a:rPr>
              <a:t>Credit: Noëlie Sinare / CONAMEB.</a:t>
            </a:r>
          </a:p>
        </p:txBody>
      </p:sp>
    </p:spTree>
    <p:extLst>
      <p:ext uri="{BB962C8B-B14F-4D97-AF65-F5344CB8AC3E}">
        <p14:creationId xmlns:p14="http://schemas.microsoft.com/office/powerpoint/2010/main" val="384389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EC8896-37F1-DC4D-9CBC-9463470965A2}"/>
              </a:ext>
            </a:extLst>
          </p:cNvPr>
          <p:cNvSpPr>
            <a:spLocks noGrp="1"/>
          </p:cNvSpPr>
          <p:nvPr>
            <p:ph type="title"/>
          </p:nvPr>
        </p:nvSpPr>
        <p:spPr>
          <a:xfrm>
            <a:off x="251520" y="3861048"/>
            <a:ext cx="2917661" cy="2452687"/>
          </a:xfrm>
        </p:spPr>
        <p:txBody>
          <a:bodyPr vert="horz" lIns="91440" tIns="45720" rIns="91440" bIns="45720" rtlCol="0" anchor="ctr">
            <a:normAutofit/>
          </a:bodyPr>
          <a:lstStyle/>
          <a:p>
            <a:pPr algn="l">
              <a:lnSpc>
                <a:spcPct val="90000"/>
              </a:lnSpc>
            </a:pPr>
            <a:r>
              <a:rPr lang="en-US" sz="4000">
                <a:solidFill>
                  <a:schemeClr val="tx1"/>
                </a:solidFill>
              </a:rPr>
              <a:t>Regional and international</a:t>
            </a:r>
          </a:p>
        </p:txBody>
      </p:sp>
      <p:pic>
        <p:nvPicPr>
          <p:cNvPr id="9" name="Content Placeholder 8" descr="A group of people posing for a photo&#10;&#10;Description automatically generated">
            <a:extLst>
              <a:ext uri="{FF2B5EF4-FFF2-40B4-BE49-F238E27FC236}">
                <a16:creationId xmlns:a16="http://schemas.microsoft.com/office/drawing/2014/main" id="{48DD7397-E162-5242-AD68-2B943C8FF07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0375" b="9507"/>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C8F53D61-C297-E64C-9830-C9EFC9F2F872}"/>
              </a:ext>
            </a:extLst>
          </p:cNvPr>
          <p:cNvSpPr>
            <a:spLocks noGrp="1"/>
          </p:cNvSpPr>
          <p:nvPr>
            <p:ph sz="half" idx="1"/>
          </p:nvPr>
        </p:nvSpPr>
        <p:spPr>
          <a:xfrm>
            <a:off x="3169181" y="3861048"/>
            <a:ext cx="5614060" cy="2628478"/>
          </a:xfrm>
        </p:spPr>
        <p:txBody>
          <a:bodyPr vert="horz" lIns="91440" tIns="45720" rIns="91440" bIns="45720" rtlCol="0" anchor="ctr">
            <a:normAutofit/>
          </a:bodyPr>
          <a:lstStyle/>
          <a:p>
            <a:pPr indent="-228600">
              <a:lnSpc>
                <a:spcPct val="90000"/>
              </a:lnSpc>
            </a:pPr>
            <a:r>
              <a:rPr lang="en-US" sz="1600"/>
              <a:t>Advocacy and campaigning</a:t>
            </a:r>
          </a:p>
          <a:p>
            <a:pPr indent="-228600">
              <a:lnSpc>
                <a:spcPct val="90000"/>
              </a:lnSpc>
            </a:pPr>
            <a:r>
              <a:rPr lang="en-US" sz="1600"/>
              <a:t>Grants to CSOs and coalitions for advocacy on girls’ education and ECM</a:t>
            </a:r>
          </a:p>
          <a:p>
            <a:pPr indent="-228600">
              <a:lnSpc>
                <a:spcPct val="90000"/>
              </a:lnSpc>
            </a:pPr>
            <a:r>
              <a:rPr lang="en-US" sz="1600"/>
              <a:t>Webinars to share project learning</a:t>
            </a:r>
          </a:p>
          <a:p>
            <a:pPr indent="-228600">
              <a:lnSpc>
                <a:spcPct val="90000"/>
              </a:lnSpc>
            </a:pPr>
            <a:r>
              <a:rPr lang="en-US" sz="1600"/>
              <a:t>Participation in key regional and international events such as the African Girls’ Summit in Niger and CSW in New York.</a:t>
            </a:r>
          </a:p>
          <a:p>
            <a:pPr indent="-228600">
              <a:lnSpc>
                <a:spcPct val="90000"/>
              </a:lnSpc>
            </a:pPr>
            <a:r>
              <a:rPr lang="en-US" sz="1600"/>
              <a:t>Youth-led research on girls’ education and child marriage in crisis contexts.</a:t>
            </a:r>
          </a:p>
        </p:txBody>
      </p:sp>
      <p:sp>
        <p:nvSpPr>
          <p:cNvPr id="11" name="TextBox 10">
            <a:extLst>
              <a:ext uri="{FF2B5EF4-FFF2-40B4-BE49-F238E27FC236}">
                <a16:creationId xmlns:a16="http://schemas.microsoft.com/office/drawing/2014/main" id="{419DC5A8-8DE5-534D-A798-C73619DA115F}"/>
              </a:ext>
            </a:extLst>
          </p:cNvPr>
          <p:cNvSpPr txBox="1"/>
          <p:nvPr/>
        </p:nvSpPr>
        <p:spPr>
          <a:xfrm>
            <a:off x="5724128" y="2780928"/>
            <a:ext cx="3059113" cy="461665"/>
          </a:xfrm>
          <a:prstGeom prst="rect">
            <a:avLst/>
          </a:prstGeom>
          <a:solidFill>
            <a:srgbClr val="FFFFFF"/>
          </a:solidFill>
        </p:spPr>
        <p:txBody>
          <a:bodyPr wrap="square" rtlCol="0">
            <a:spAutoFit/>
          </a:bodyPr>
          <a:lstStyle/>
          <a:p>
            <a:r>
              <a:rPr lang="en-US" sz="1200" i="1"/>
              <a:t>Panelists in the AGS session on girls’ education</a:t>
            </a:r>
          </a:p>
          <a:p>
            <a:r>
              <a:rPr lang="en-US" sz="1200" i="1"/>
              <a:t>Credit: AU CIEFFA</a:t>
            </a:r>
          </a:p>
        </p:txBody>
      </p:sp>
    </p:spTree>
    <p:extLst>
      <p:ext uri="{BB962C8B-B14F-4D97-AF65-F5344CB8AC3E}">
        <p14:creationId xmlns:p14="http://schemas.microsoft.com/office/powerpoint/2010/main" val="2578424801"/>
      </p:ext>
    </p:extLst>
  </p:cSld>
  <p:clrMapOvr>
    <a:masterClrMapping/>
  </p:clrMapOvr>
</p:sld>
</file>

<file path=ppt/theme/theme1.xml><?xml version="1.0" encoding="utf-8"?>
<a:theme xmlns:a="http://schemas.openxmlformats.org/drawingml/2006/main" name="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7" ma:contentTypeDescription="Create a new document." ma:contentTypeScope="" ma:versionID="8385da5c039aa5cb581c6b48a956774e">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e0f0042c10f867d66c9765bd21bf56ea"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7154A9-60A9-4328-BA27-10977C9D22AE}">
  <ds:schemaRefs>
    <ds:schemaRef ds:uri="375af5b2-8cea-45d5-b184-d6c522a311ad"/>
    <ds:schemaRef ds:uri="deb8fe03-0a70-457d-be20-bb98c727e22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F6E16EB-AEF9-4A3C-9ACB-0C10ED6BFB6F}">
  <ds:schemaRefs>
    <ds:schemaRef ds:uri="http://schemas.microsoft.com/sharepoint/v3/contenttype/forms"/>
  </ds:schemaRefs>
</ds:datastoreItem>
</file>

<file path=customXml/itemProps3.xml><?xml version="1.0" encoding="utf-8"?>
<ds:datastoreItem xmlns:ds="http://schemas.openxmlformats.org/officeDocument/2006/customXml" ds:itemID="{649C9243-8E90-4EC2-8707-FA788B3049BF}">
  <ds:schemaRefs>
    <ds:schemaRef ds:uri="375af5b2-8cea-45d5-b184-d6c522a311ad"/>
    <ds:schemaRef ds:uri="deb8fe03-0a70-457d-be20-bb98c727e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GNB Powerpoint template - primary (4 to 3)</Template>
  <Application>Microsoft Office PowerPoint</Application>
  <PresentationFormat>On-screen Show (4:3)</PresentationFormat>
  <Slides>33</Slides>
  <Notes>11</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CHILD MARRIAGE AND GIRLS’ EDUCATION</vt:lpstr>
      <vt:lpstr>Interpretation</vt:lpstr>
      <vt:lpstr>PowerPoint Presentation</vt:lpstr>
      <vt:lpstr>Introduction</vt:lpstr>
      <vt:lpstr>Keeping girls in school is key to preventing child marriage</vt:lpstr>
      <vt:lpstr>Pregnant girls and young mothers must not be left behind</vt:lpstr>
      <vt:lpstr>Our project: Strengthening collective advocacy on child marriage and girls’ education in Francophone West and Central Africa</vt:lpstr>
      <vt:lpstr>National</vt:lpstr>
      <vt:lpstr>Regional and international</vt:lpstr>
      <vt:lpstr>Child marriage and girls’ education in West and Central Africa</vt:lpstr>
      <vt:lpstr>Overview of the context </vt:lpstr>
      <vt:lpstr>Advocacy challenges and opportunities</vt:lpstr>
      <vt:lpstr>Bridging the knowledge gap</vt:lpstr>
      <vt:lpstr>Youth-led research and advocacy</vt:lpstr>
      <vt:lpstr>Budget advocacy</vt:lpstr>
      <vt:lpstr>Expérience du Burkina Faso : Plaidoyer conjoint des coalitions CONAMEB-CN/EPT</vt:lpstr>
      <vt:lpstr>The context</vt:lpstr>
      <vt:lpstr>CONAMEB &amp; CN-EPT</vt:lpstr>
      <vt:lpstr>Working together</vt:lpstr>
      <vt:lpstr>What we’ve achieved</vt:lpstr>
      <vt:lpstr>Lessons learnt and next steps</vt:lpstr>
      <vt:lpstr>Youth-led research – an experience in Niger</vt:lpstr>
      <vt:lpstr>PowerPoint Presentation</vt:lpstr>
      <vt:lpstr>The context</vt:lpstr>
      <vt:lpstr>Who we are</vt:lpstr>
      <vt:lpstr>Activities</vt:lpstr>
      <vt:lpstr>Youth-led research</vt:lpstr>
      <vt:lpstr>Lessons learnt and next steps</vt:lpstr>
      <vt:lpstr>Thank you</vt:lpstr>
      <vt:lpstr>Q &amp; A</vt:lpstr>
      <vt:lpstr>PowerPoint Presentation</vt:lpstr>
      <vt:lpstr>Links to key resources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Ettie Bailey-King</dc:creator>
  <cp:revision>7</cp:revision>
  <dcterms:created xsi:type="dcterms:W3CDTF">2018-02-07T12:01:46Z</dcterms:created>
  <dcterms:modified xsi:type="dcterms:W3CDTF">2023-02-24T06:31:33Z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15000</vt:r8>
  </property>
  <property fmtid="{D5CDD505-2E9C-101B-9397-08002B2CF9AE}" pid="4" name="MediaServiceImageTags">
    <vt:lpwstr/>
  </property>
</Properties>
</file>