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2" r:id="rId2"/>
    <p:sldId id="261" r:id="rId3"/>
    <p:sldId id="256" r:id="rId4"/>
    <p:sldId id="258" r:id="rId5"/>
    <p:sldId id="260" r:id="rId6"/>
    <p:sldId id="265" r:id="rId7"/>
    <p:sldId id="289" r:id="rId8"/>
    <p:sldId id="290" r:id="rId9"/>
    <p:sldId id="291" r:id="rId10"/>
    <p:sldId id="305" r:id="rId11"/>
    <p:sldId id="292" r:id="rId12"/>
    <p:sldId id="293" r:id="rId13"/>
    <p:sldId id="306" r:id="rId14"/>
    <p:sldId id="294" r:id="rId15"/>
    <p:sldId id="313" r:id="rId16"/>
    <p:sldId id="267" r:id="rId17"/>
    <p:sldId id="268" r:id="rId18"/>
    <p:sldId id="308" r:id="rId19"/>
    <p:sldId id="309" r:id="rId20"/>
    <p:sldId id="310" r:id="rId21"/>
    <p:sldId id="311" r:id="rId22"/>
    <p:sldId id="307" r:id="rId23"/>
    <p:sldId id="269" r:id="rId24"/>
    <p:sldId id="270" r:id="rId25"/>
    <p:sldId id="299" r:id="rId26"/>
    <p:sldId id="271" r:id="rId27"/>
    <p:sldId id="314" r:id="rId28"/>
    <p:sldId id="316" r:id="rId29"/>
    <p:sldId id="317" r:id="rId30"/>
    <p:sldId id="318" r:id="rId31"/>
    <p:sldId id="319" r:id="rId32"/>
    <p:sldId id="275" r:id="rId33"/>
    <p:sldId id="277" r:id="rId34"/>
    <p:sldId id="278" r:id="rId35"/>
    <p:sldId id="301" r:id="rId36"/>
    <p:sldId id="279" r:id="rId37"/>
    <p:sldId id="280" r:id="rId38"/>
    <p:sldId id="274" r:id="rId39"/>
    <p:sldId id="281" r:id="rId40"/>
    <p:sldId id="282" r:id="rId41"/>
    <p:sldId id="285" r:id="rId42"/>
    <p:sldId id="286" r:id="rId43"/>
    <p:sldId id="303" r:id="rId44"/>
    <p:sldId id="304"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9" d="100"/>
          <a:sy n="89" d="100"/>
        </p:scale>
        <p:origin x="1282" y="77"/>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AEF57B86-5CDD-418F-8E55-67658E9F4A4C}" type="datetimeFigureOut">
              <a:rPr lang="en-GB" smtClean="0"/>
              <a:t>22/02/2016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3829002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F57B86-5CDD-418F-8E55-67658E9F4A4C}" type="datetimeFigureOut">
              <a:rPr lang="en-GB" smtClean="0"/>
              <a:t>22/02/2016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35843530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F57B86-5CDD-418F-8E55-67658E9F4A4C}" type="datetimeFigureOut">
              <a:rPr lang="en-GB" smtClean="0"/>
              <a:t>22/02/2016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942552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AEF57B86-5CDD-418F-8E55-67658E9F4A4C}" type="datetimeFigureOut">
              <a:rPr lang="en-GB" smtClean="0"/>
              <a:t>22/02/2016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3769840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F57B86-5CDD-418F-8E55-67658E9F4A4C}" type="datetimeFigureOut">
              <a:rPr lang="en-GB" smtClean="0"/>
              <a:t>22/02/2016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7133182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AEF57B86-5CDD-418F-8E55-67658E9F4A4C}" type="datetimeFigureOut">
              <a:rPr lang="en-GB" smtClean="0"/>
              <a:t>22/02/2016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7300577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AEF57B86-5CDD-418F-8E55-67658E9F4A4C}" type="datetimeFigureOut">
              <a:rPr lang="en-GB" smtClean="0"/>
              <a:t>22/02/2016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20152153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AEF57B86-5CDD-418F-8E55-67658E9F4A4C}" type="datetimeFigureOut">
              <a:rPr lang="en-GB" smtClean="0"/>
              <a:t>22/02/2016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34087819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F57B86-5CDD-418F-8E55-67658E9F4A4C}" type="datetimeFigureOut">
              <a:rPr lang="en-GB" smtClean="0"/>
              <a:t>22/02/2016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20411773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F57B86-5CDD-418F-8E55-67658E9F4A4C}" type="datetimeFigureOut">
              <a:rPr lang="en-GB" smtClean="0"/>
              <a:t>22/02/2016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509283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F57B86-5CDD-418F-8E55-67658E9F4A4C}" type="datetimeFigureOut">
              <a:rPr lang="en-GB" smtClean="0"/>
              <a:t>22/02/2016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DBBB310-5273-42C6-8254-3562931D0DD9}" type="slidenum">
              <a:rPr lang="en-GB" smtClean="0"/>
              <a:t>‹#›</a:t>
            </a:fld>
            <a:endParaRPr lang="en-GB"/>
          </a:p>
        </p:txBody>
      </p:sp>
    </p:spTree>
    <p:extLst>
      <p:ext uri="{BB962C8B-B14F-4D97-AF65-F5344CB8AC3E}">
        <p14:creationId xmlns:p14="http://schemas.microsoft.com/office/powerpoint/2010/main" val="2052212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F57B86-5CDD-418F-8E55-67658E9F4A4C}" type="datetimeFigureOut">
              <a:rPr lang="en-GB" smtClean="0"/>
              <a:t>22/02/2016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BBB310-5273-42C6-8254-3562931D0DD9}" type="slidenum">
              <a:rPr lang="en-GB" smtClean="0"/>
              <a:t>‹#›</a:t>
            </a:fld>
            <a:endParaRPr lang="en-GB"/>
          </a:p>
        </p:txBody>
      </p:sp>
    </p:spTree>
    <p:extLst>
      <p:ext uri="{BB962C8B-B14F-4D97-AF65-F5344CB8AC3E}">
        <p14:creationId xmlns:p14="http://schemas.microsoft.com/office/powerpoint/2010/main" val="39572876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2204864"/>
            <a:ext cx="8229600" cy="1143000"/>
          </a:xfrm>
        </p:spPr>
        <p:txBody>
          <a:bodyPr>
            <a:normAutofit fontScale="90000"/>
          </a:bodyPr>
          <a:lstStyle/>
          <a:p>
            <a:r>
              <a:rPr lang="en-GB" dirty="0" smtClean="0"/>
              <a:t>Strategic Planning Workshop </a:t>
            </a:r>
            <a:r>
              <a:rPr lang="en-GB" dirty="0" smtClean="0"/>
              <a:t>for </a:t>
            </a:r>
            <a:r>
              <a:rPr lang="en-GB" dirty="0"/>
              <a:t>N</a:t>
            </a:r>
            <a:r>
              <a:rPr lang="en-GB" dirty="0" smtClean="0"/>
              <a:t>ational </a:t>
            </a:r>
            <a:r>
              <a:rPr lang="en-GB" dirty="0"/>
              <a:t>P</a:t>
            </a:r>
            <a:r>
              <a:rPr lang="en-GB" dirty="0" smtClean="0"/>
              <a:t>artnerships</a:t>
            </a:r>
            <a:r>
              <a:rPr lang="en-GB" dirty="0" smtClean="0"/>
              <a:t/>
            </a:r>
            <a:br>
              <a:rPr lang="en-GB" dirty="0" smtClean="0"/>
            </a:br>
            <a:endParaRPr lang="en-GB" dirty="0"/>
          </a:p>
        </p:txBody>
      </p:sp>
    </p:spTree>
    <p:extLst>
      <p:ext uri="{BB962C8B-B14F-4D97-AF65-F5344CB8AC3E}">
        <p14:creationId xmlns:p14="http://schemas.microsoft.com/office/powerpoint/2010/main" val="28980274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188640"/>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Vison- our current mission statement</a:t>
            </a:r>
          </a:p>
        </p:txBody>
      </p:sp>
      <p:sp>
        <p:nvSpPr>
          <p:cNvPr id="2" name="Content Placeholder 1"/>
          <p:cNvSpPr>
            <a:spLocks noGrp="1"/>
          </p:cNvSpPr>
          <p:nvPr>
            <p:ph idx="1"/>
          </p:nvPr>
        </p:nvSpPr>
        <p:spPr/>
        <p:txBody>
          <a:bodyPr>
            <a:normAutofit/>
          </a:bodyPr>
          <a:lstStyle/>
          <a:p>
            <a:pPr marL="0" indent="0">
              <a:buNone/>
            </a:pPr>
            <a:endParaRPr lang="en-GB" sz="1800" i="1" dirty="0"/>
          </a:p>
          <a:p>
            <a:pPr marL="0" indent="0">
              <a:buNone/>
            </a:pPr>
            <a:r>
              <a:rPr lang="en-GB" sz="1800" i="1" dirty="0" smtClean="0"/>
              <a:t>COPY MISSION STATEMENT FROM MOU. </a:t>
            </a:r>
            <a:endParaRPr lang="en-GB" sz="1800" i="1" dirty="0"/>
          </a:p>
        </p:txBody>
      </p:sp>
    </p:spTree>
    <p:extLst>
      <p:ext uri="{BB962C8B-B14F-4D97-AF65-F5344CB8AC3E}">
        <p14:creationId xmlns:p14="http://schemas.microsoft.com/office/powerpoint/2010/main" val="12135043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Vison and Values</a:t>
            </a:r>
          </a:p>
        </p:txBody>
      </p:sp>
      <p:sp>
        <p:nvSpPr>
          <p:cNvPr id="2" name="Content Placeholder 1"/>
          <p:cNvSpPr>
            <a:spLocks noGrp="1"/>
          </p:cNvSpPr>
          <p:nvPr>
            <p:ph idx="1"/>
          </p:nvPr>
        </p:nvSpPr>
        <p:spPr/>
        <p:txBody>
          <a:bodyPr>
            <a:normAutofit/>
          </a:bodyPr>
          <a:lstStyle/>
          <a:p>
            <a:r>
              <a:rPr lang="en-GB" sz="1800" dirty="0" smtClean="0">
                <a:solidFill>
                  <a:srgbClr val="FF0000"/>
                </a:solidFill>
              </a:rPr>
              <a:t>Group exercise (30 mins)</a:t>
            </a:r>
          </a:p>
          <a:p>
            <a:r>
              <a:rPr lang="en-GB" sz="1800" dirty="0" smtClean="0"/>
              <a:t>Write down the 3-4 key problems that you are trying to address in your work</a:t>
            </a:r>
          </a:p>
          <a:p>
            <a:r>
              <a:rPr lang="en-GB" sz="1800" dirty="0" smtClean="0"/>
              <a:t>Imagine you have been out of the country for 10 </a:t>
            </a:r>
            <a:r>
              <a:rPr lang="en-GB" sz="1800" dirty="0"/>
              <a:t>years. </a:t>
            </a:r>
            <a:r>
              <a:rPr lang="en-GB" sz="1800" dirty="0" smtClean="0"/>
              <a:t>You </a:t>
            </a:r>
            <a:r>
              <a:rPr lang="en-GB" sz="1800" dirty="0"/>
              <a:t>have arrived back to find that </a:t>
            </a:r>
            <a:r>
              <a:rPr lang="en-GB" sz="1800" dirty="0" smtClean="0"/>
              <a:t>your </a:t>
            </a:r>
            <a:r>
              <a:rPr lang="en-GB" sz="1800" dirty="0"/>
              <a:t>dreams of how the society should be, in terms of the problems </a:t>
            </a:r>
            <a:r>
              <a:rPr lang="en-GB" sz="1800" dirty="0" smtClean="0"/>
              <a:t>you </a:t>
            </a:r>
            <a:r>
              <a:rPr lang="en-GB" sz="1800" dirty="0"/>
              <a:t>have identified, have been fulfilled –the problems are solved and the society is functioning just as they had always hoped</a:t>
            </a:r>
            <a:r>
              <a:rPr lang="en-GB" sz="1800" dirty="0" smtClean="0"/>
              <a:t>.</a:t>
            </a:r>
          </a:p>
          <a:p>
            <a:r>
              <a:rPr lang="en-GB" sz="1800" dirty="0" smtClean="0"/>
              <a:t>Draw or </a:t>
            </a:r>
            <a:r>
              <a:rPr lang="en-GB" sz="1800" dirty="0"/>
              <a:t>construct a picture of what such a society would look like, using colour, shape, words, and/or images</a:t>
            </a:r>
            <a:r>
              <a:rPr lang="en-GB" sz="1800" dirty="0" smtClean="0"/>
              <a:t>.</a:t>
            </a:r>
            <a:endParaRPr lang="en-GB" sz="1800" dirty="0"/>
          </a:p>
          <a:p>
            <a:r>
              <a:rPr lang="en-GB" sz="1800" dirty="0" smtClean="0"/>
              <a:t>Present your picture/story to the group</a:t>
            </a:r>
          </a:p>
          <a:p>
            <a:pPr marL="0" indent="0">
              <a:buNone/>
            </a:pPr>
            <a:endParaRPr lang="en-GB" sz="1800" i="1" dirty="0"/>
          </a:p>
        </p:txBody>
      </p:sp>
    </p:spTree>
    <p:extLst>
      <p:ext uri="{BB962C8B-B14F-4D97-AF65-F5344CB8AC3E}">
        <p14:creationId xmlns:p14="http://schemas.microsoft.com/office/powerpoint/2010/main" val="1026385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Values</a:t>
            </a:r>
          </a:p>
        </p:txBody>
      </p:sp>
      <p:sp>
        <p:nvSpPr>
          <p:cNvPr id="2" name="Content Placeholder 1"/>
          <p:cNvSpPr>
            <a:spLocks noGrp="1"/>
          </p:cNvSpPr>
          <p:nvPr>
            <p:ph idx="1"/>
          </p:nvPr>
        </p:nvSpPr>
        <p:spPr/>
        <p:txBody>
          <a:bodyPr>
            <a:normAutofit/>
          </a:bodyPr>
          <a:lstStyle/>
          <a:p>
            <a:r>
              <a:rPr lang="en-GB" sz="1800" dirty="0" smtClean="0"/>
              <a:t>Values underpin </a:t>
            </a:r>
            <a:r>
              <a:rPr lang="en-GB" sz="1800" dirty="0"/>
              <a:t>your work as an organisation and your relationships with users and other stakeholders. </a:t>
            </a:r>
            <a:endParaRPr lang="en-GB" sz="1800" dirty="0" smtClean="0"/>
          </a:p>
          <a:p>
            <a:r>
              <a:rPr lang="en-GB" sz="1800" dirty="0"/>
              <a:t>W</a:t>
            </a:r>
            <a:r>
              <a:rPr lang="en-GB" sz="1800" dirty="0" smtClean="0"/>
              <a:t>hat </a:t>
            </a:r>
            <a:r>
              <a:rPr lang="en-GB" sz="1800" dirty="0"/>
              <a:t>you believe is the right way to do things and to deal with </a:t>
            </a:r>
            <a:r>
              <a:rPr lang="en-GB" sz="1800" dirty="0" smtClean="0"/>
              <a:t>people</a:t>
            </a:r>
          </a:p>
          <a:p>
            <a:r>
              <a:rPr lang="en-GB" sz="1800" dirty="0" smtClean="0"/>
              <a:t>What </a:t>
            </a:r>
            <a:r>
              <a:rPr lang="en-GB" sz="1800" dirty="0"/>
              <a:t>you believe about the way that, ideally, the world ought to be </a:t>
            </a:r>
            <a:r>
              <a:rPr lang="en-GB" sz="1800" dirty="0" smtClean="0"/>
              <a:t>organised.</a:t>
            </a:r>
          </a:p>
          <a:p>
            <a:r>
              <a:rPr lang="en-GB" sz="1800" dirty="0" smtClean="0"/>
              <a:t>Determine your </a:t>
            </a:r>
            <a:r>
              <a:rPr lang="en-GB" sz="1800" dirty="0"/>
              <a:t>strategies and your operational principles</a:t>
            </a:r>
            <a:r>
              <a:rPr lang="en-GB" sz="1800" i="1" dirty="0" smtClean="0"/>
              <a:t>.</a:t>
            </a:r>
            <a:endParaRPr lang="en-GB" sz="1800" i="1" dirty="0"/>
          </a:p>
          <a:p>
            <a:r>
              <a:rPr lang="en-GB" sz="1800" dirty="0" smtClean="0"/>
              <a:t>They guide you in making difficult decision. For example: </a:t>
            </a:r>
          </a:p>
          <a:p>
            <a:pPr lvl="1"/>
            <a:r>
              <a:rPr lang="en-GB" sz="1400" dirty="0" smtClean="0"/>
              <a:t>Should </a:t>
            </a:r>
            <a:r>
              <a:rPr lang="en-GB" sz="1400" dirty="0"/>
              <a:t>we work with this group of people, or project, or organisation? </a:t>
            </a:r>
          </a:p>
          <a:p>
            <a:pPr lvl="1"/>
            <a:r>
              <a:rPr lang="en-GB" sz="1400" dirty="0"/>
              <a:t>Should we spend money on this?</a:t>
            </a:r>
          </a:p>
          <a:p>
            <a:pPr lvl="1"/>
            <a:r>
              <a:rPr lang="en-GB" sz="1400" dirty="0"/>
              <a:t>Is what we are doing worthwhile or could the money be better spent doing something else?</a:t>
            </a:r>
          </a:p>
          <a:p>
            <a:pPr lvl="1"/>
            <a:r>
              <a:rPr lang="en-GB" sz="1400" dirty="0"/>
              <a:t>Can we tender for this particular work?</a:t>
            </a:r>
          </a:p>
          <a:p>
            <a:pPr lvl="1"/>
            <a:r>
              <a:rPr lang="en-GB" sz="1400" dirty="0"/>
              <a:t>How should we respond to this statement from business, government or a donor or other civil society organisations?</a:t>
            </a:r>
          </a:p>
          <a:p>
            <a:pPr lvl="1"/>
            <a:r>
              <a:rPr lang="en-GB" sz="1400" dirty="0"/>
              <a:t>Is the way we are going about this project consistent with our values? If not, what should we do?</a:t>
            </a:r>
          </a:p>
          <a:p>
            <a:pPr lvl="1"/>
            <a:r>
              <a:rPr lang="en-GB" sz="1400" dirty="0"/>
              <a:t>Is the work we are doing consistent with our stated values?</a:t>
            </a:r>
          </a:p>
          <a:p>
            <a:endParaRPr lang="en-GB" sz="1800" dirty="0"/>
          </a:p>
        </p:txBody>
      </p:sp>
    </p:spTree>
    <p:extLst>
      <p:ext uri="{BB962C8B-B14F-4D97-AF65-F5344CB8AC3E}">
        <p14:creationId xmlns:p14="http://schemas.microsoft.com/office/powerpoint/2010/main" val="30015103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Values- Membership Principles</a:t>
            </a:r>
          </a:p>
        </p:txBody>
      </p:sp>
      <p:sp>
        <p:nvSpPr>
          <p:cNvPr id="2" name="Content Placeholder 1"/>
          <p:cNvSpPr>
            <a:spLocks noGrp="1"/>
          </p:cNvSpPr>
          <p:nvPr>
            <p:ph idx="1"/>
          </p:nvPr>
        </p:nvSpPr>
        <p:spPr/>
        <p:txBody>
          <a:bodyPr>
            <a:normAutofit/>
          </a:bodyPr>
          <a:lstStyle/>
          <a:p>
            <a:pPr marL="57150" indent="0">
              <a:buNone/>
            </a:pPr>
            <a:r>
              <a:rPr lang="en-GB" sz="2000" b="1" dirty="0"/>
              <a:t>Membership Principles: </a:t>
            </a:r>
            <a:r>
              <a:rPr lang="en-GB" sz="2000" b="1" i="1" dirty="0"/>
              <a:t>Girls Not Brides: The Global Partnership to End </a:t>
            </a:r>
            <a:r>
              <a:rPr lang="en-GB" sz="2000" b="1" i="1"/>
              <a:t>Child </a:t>
            </a:r>
            <a:r>
              <a:rPr lang="en-GB" sz="2000" b="1" i="1" smtClean="0"/>
              <a:t>Marriage</a:t>
            </a:r>
            <a:endParaRPr lang="en-GB" sz="2000" b="1" i="1" dirty="0"/>
          </a:p>
          <a:p>
            <a:pPr marL="457200" lvl="1" indent="0">
              <a:buNone/>
            </a:pPr>
            <a:r>
              <a:rPr lang="en-GB" sz="1600" b="1" dirty="0"/>
              <a:t>Members of </a:t>
            </a:r>
            <a:r>
              <a:rPr lang="en-GB" sz="1600" b="1" i="1" dirty="0"/>
              <a:t>Girls Not Brides </a:t>
            </a:r>
            <a:r>
              <a:rPr lang="en-GB" sz="1600" b="1" dirty="0"/>
              <a:t>will:</a:t>
            </a:r>
          </a:p>
          <a:p>
            <a:pPr marL="457200" lvl="1" indent="0">
              <a:buNone/>
            </a:pPr>
            <a:r>
              <a:rPr lang="en-GB" sz="1600" dirty="0"/>
              <a:t>1.	Actively contribute to the efforts of </a:t>
            </a:r>
            <a:r>
              <a:rPr lang="en-GB" sz="1600" i="1" dirty="0"/>
              <a:t>Girls Not Brides </a:t>
            </a:r>
            <a:r>
              <a:rPr lang="en-GB" sz="1600" dirty="0"/>
              <a:t>to end child marriage worldwide, recognising that ending child marriage requires community engagement and action and that global and national efforts should ultimately support local change; </a:t>
            </a:r>
          </a:p>
          <a:p>
            <a:pPr marL="457200" lvl="1" indent="0">
              <a:buNone/>
            </a:pPr>
            <a:r>
              <a:rPr lang="en-GB" sz="1600" dirty="0"/>
              <a:t>2.	Positively and constructively engage with other members, as well as governments and other relevant actors at a local, national and global level;   </a:t>
            </a:r>
          </a:p>
          <a:p>
            <a:pPr marL="457200" lvl="1" indent="0">
              <a:buNone/>
            </a:pPr>
            <a:r>
              <a:rPr lang="en-GB" sz="1600" dirty="0"/>
              <a:t>3.	Include girls’ and young people’s voices and representation in working to end child marriage;</a:t>
            </a:r>
          </a:p>
          <a:p>
            <a:pPr marL="457200" lvl="1" indent="0">
              <a:buNone/>
            </a:pPr>
            <a:r>
              <a:rPr lang="en-GB" sz="1600" dirty="0"/>
              <a:t>4.	Work towards ensuring that no child marries before the age of 18, in line with the UN Convention on the Rights of the Child, which all but two nations have ratified; </a:t>
            </a:r>
          </a:p>
          <a:p>
            <a:pPr marL="457200" lvl="1" indent="0">
              <a:buNone/>
            </a:pPr>
            <a:r>
              <a:rPr lang="en-GB" sz="1600" dirty="0"/>
              <a:t>5.	Commit to transparency, accountability and good governance in our work to end child marriage.</a:t>
            </a:r>
          </a:p>
          <a:p>
            <a:pPr marL="457200" lvl="1" indent="0">
              <a:buNone/>
            </a:pPr>
            <a:endParaRPr lang="en-GB" sz="1400" dirty="0"/>
          </a:p>
        </p:txBody>
      </p:sp>
    </p:spTree>
    <p:extLst>
      <p:ext uri="{BB962C8B-B14F-4D97-AF65-F5344CB8AC3E}">
        <p14:creationId xmlns:p14="http://schemas.microsoft.com/office/powerpoint/2010/main" val="1713708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Values</a:t>
            </a:r>
          </a:p>
        </p:txBody>
      </p:sp>
      <p:sp>
        <p:nvSpPr>
          <p:cNvPr id="2" name="Content Placeholder 1"/>
          <p:cNvSpPr>
            <a:spLocks noGrp="1"/>
          </p:cNvSpPr>
          <p:nvPr>
            <p:ph idx="1"/>
          </p:nvPr>
        </p:nvSpPr>
        <p:spPr/>
        <p:txBody>
          <a:bodyPr>
            <a:normAutofit/>
          </a:bodyPr>
          <a:lstStyle/>
          <a:p>
            <a:r>
              <a:rPr lang="en-GB" sz="1800" dirty="0" smtClean="0">
                <a:solidFill>
                  <a:srgbClr val="FF0000"/>
                </a:solidFill>
              </a:rPr>
              <a:t>Group exercise (20 mins).</a:t>
            </a:r>
          </a:p>
          <a:p>
            <a:r>
              <a:rPr lang="en-GB" sz="1800" dirty="0" smtClean="0"/>
              <a:t>Look at the vison statement we have just created.</a:t>
            </a:r>
          </a:p>
          <a:p>
            <a:r>
              <a:rPr lang="en-GB" sz="1800" dirty="0" smtClean="0"/>
              <a:t>In your group, answer the following questions:</a:t>
            </a:r>
          </a:p>
          <a:p>
            <a:pPr lvl="1"/>
            <a:r>
              <a:rPr lang="en-GB" sz="1600" dirty="0" smtClean="0"/>
              <a:t>What </a:t>
            </a:r>
            <a:r>
              <a:rPr lang="en-GB" sz="1600" dirty="0"/>
              <a:t>are the values implicit in this vision statement that should guide our work if we are to make a contribution to our vision?</a:t>
            </a:r>
          </a:p>
          <a:p>
            <a:pPr lvl="1"/>
            <a:r>
              <a:rPr lang="en-GB" sz="1600" dirty="0" smtClean="0"/>
              <a:t>For </a:t>
            </a:r>
            <a:r>
              <a:rPr lang="en-GB" sz="1600" dirty="0"/>
              <a:t>each value, come up with two or three examples of the practices, processes, actions, or behaviours that could apply to the team or organization to help achieve the vision and live the </a:t>
            </a:r>
            <a:r>
              <a:rPr lang="en-GB" sz="1600" dirty="0" smtClean="0"/>
              <a:t>values.</a:t>
            </a:r>
          </a:p>
          <a:p>
            <a:r>
              <a:rPr lang="en-GB" sz="2000" dirty="0" smtClean="0"/>
              <a:t>Write down your answer on a sticky note.</a:t>
            </a:r>
            <a:endParaRPr lang="en-GB" sz="2000" dirty="0"/>
          </a:p>
          <a:p>
            <a:pPr lvl="1"/>
            <a:endParaRPr lang="en-GB" sz="1400" dirty="0"/>
          </a:p>
        </p:txBody>
      </p:sp>
    </p:spTree>
    <p:extLst>
      <p:ext uri="{BB962C8B-B14F-4D97-AF65-F5344CB8AC3E}">
        <p14:creationId xmlns:p14="http://schemas.microsoft.com/office/powerpoint/2010/main" val="7573533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88840"/>
            <a:ext cx="8229600" cy="1143000"/>
          </a:xfrm>
        </p:spPr>
        <p:txBody>
          <a:bodyPr>
            <a:normAutofit/>
          </a:bodyPr>
          <a:lstStyle/>
          <a:p>
            <a:r>
              <a:rPr lang="en-GB" dirty="0" smtClean="0"/>
              <a:t>Day 2</a:t>
            </a:r>
            <a:endParaRPr lang="en-GB" dirty="0"/>
          </a:p>
        </p:txBody>
      </p:sp>
    </p:spTree>
    <p:extLst>
      <p:ext uri="{BB962C8B-B14F-4D97-AF65-F5344CB8AC3E}">
        <p14:creationId xmlns:p14="http://schemas.microsoft.com/office/powerpoint/2010/main" val="405068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Triangle analysis</a:t>
            </a:r>
          </a:p>
        </p:txBody>
      </p:sp>
      <p:sp>
        <p:nvSpPr>
          <p:cNvPr id="2" name="Content Placeholder 1"/>
          <p:cNvSpPr>
            <a:spLocks noGrp="1"/>
          </p:cNvSpPr>
          <p:nvPr>
            <p:ph idx="1"/>
          </p:nvPr>
        </p:nvSpPr>
        <p:spPr/>
        <p:txBody>
          <a:bodyPr>
            <a:normAutofit/>
          </a:bodyPr>
          <a:lstStyle/>
          <a:p>
            <a:r>
              <a:rPr lang="en-GB" sz="2000" dirty="0" smtClean="0"/>
              <a:t>Useful tool for problem analysis when working on advocacy issues</a:t>
            </a:r>
            <a:endParaRPr lang="en-GB" sz="2000" dirty="0"/>
          </a:p>
          <a:p>
            <a:r>
              <a:rPr lang="en-GB" sz="2000" dirty="0" smtClean="0"/>
              <a:t>Helps us to analyse the policies, institutions, social values and behaviour contributing to the problem</a:t>
            </a:r>
          </a:p>
          <a:p>
            <a:r>
              <a:rPr lang="en-GB" sz="2000" dirty="0" smtClean="0"/>
              <a:t>Highlights specific aspects of the problem that need to be changed</a:t>
            </a:r>
          </a:p>
          <a:p>
            <a:pPr marL="0" indent="0">
              <a:buNone/>
            </a:pPr>
            <a:endParaRPr lang="en-GB" sz="2000" dirty="0" smtClean="0"/>
          </a:p>
        </p:txBody>
      </p:sp>
      <p:sp>
        <p:nvSpPr>
          <p:cNvPr id="8" name="Flowchart: Merge 7"/>
          <p:cNvSpPr/>
          <p:nvPr/>
        </p:nvSpPr>
        <p:spPr>
          <a:xfrm>
            <a:off x="2267744" y="3356101"/>
            <a:ext cx="4248472" cy="2808312"/>
          </a:xfrm>
          <a:prstGeom prst="flowChartMerg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TextBox 8"/>
          <p:cNvSpPr txBox="1"/>
          <p:nvPr/>
        </p:nvSpPr>
        <p:spPr>
          <a:xfrm>
            <a:off x="6228184" y="3275692"/>
            <a:ext cx="1656184" cy="400110"/>
          </a:xfrm>
          <a:prstGeom prst="rect">
            <a:avLst/>
          </a:prstGeom>
          <a:noFill/>
        </p:spPr>
        <p:txBody>
          <a:bodyPr wrap="square" rtlCol="0">
            <a:spAutoFit/>
          </a:bodyPr>
          <a:lstStyle/>
          <a:p>
            <a:r>
              <a:rPr lang="en-GB" sz="2000" b="1" dirty="0" smtClean="0">
                <a:effectLst>
                  <a:outerShdw blurRad="38100" dist="38100" dir="2700000" algn="tl">
                    <a:srgbClr val="000000">
                      <a:alpha val="43137"/>
                    </a:srgbClr>
                  </a:outerShdw>
                </a:effectLst>
              </a:rPr>
              <a:t>CONTENT</a:t>
            </a:r>
            <a:endParaRPr lang="en-GB" sz="2000" b="1" dirty="0">
              <a:effectLst>
                <a:outerShdw blurRad="38100" dist="38100" dir="2700000" algn="tl">
                  <a:srgbClr val="000000">
                    <a:alpha val="43137"/>
                  </a:srgbClr>
                </a:outerShdw>
              </a:effectLst>
            </a:endParaRPr>
          </a:p>
        </p:txBody>
      </p:sp>
      <p:sp>
        <p:nvSpPr>
          <p:cNvPr id="10" name="TextBox 9"/>
          <p:cNvSpPr txBox="1"/>
          <p:nvPr/>
        </p:nvSpPr>
        <p:spPr>
          <a:xfrm>
            <a:off x="1763688" y="3347700"/>
            <a:ext cx="1656184" cy="400110"/>
          </a:xfrm>
          <a:prstGeom prst="rect">
            <a:avLst/>
          </a:prstGeom>
          <a:noFill/>
        </p:spPr>
        <p:txBody>
          <a:bodyPr wrap="square" rtlCol="0">
            <a:spAutoFit/>
          </a:bodyPr>
          <a:lstStyle/>
          <a:p>
            <a:r>
              <a:rPr lang="en-GB" sz="2000" b="1" dirty="0" smtClean="0">
                <a:effectLst>
                  <a:outerShdw blurRad="38100" dist="38100" dir="2700000" algn="tl">
                    <a:srgbClr val="000000">
                      <a:alpha val="43137"/>
                    </a:srgbClr>
                  </a:outerShdw>
                </a:effectLst>
              </a:rPr>
              <a:t>STRUCTURE</a:t>
            </a:r>
            <a:endParaRPr lang="en-GB" sz="2000" b="1" dirty="0">
              <a:effectLst>
                <a:outerShdw blurRad="38100" dist="38100" dir="2700000" algn="tl">
                  <a:srgbClr val="000000">
                    <a:alpha val="43137"/>
                  </a:srgbClr>
                </a:outerShdw>
              </a:effectLst>
            </a:endParaRPr>
          </a:p>
        </p:txBody>
      </p:sp>
      <p:sp>
        <p:nvSpPr>
          <p:cNvPr id="11" name="TextBox 10"/>
          <p:cNvSpPr txBox="1"/>
          <p:nvPr/>
        </p:nvSpPr>
        <p:spPr>
          <a:xfrm>
            <a:off x="3635896" y="5589239"/>
            <a:ext cx="1512168" cy="400110"/>
          </a:xfrm>
          <a:prstGeom prst="rect">
            <a:avLst/>
          </a:prstGeom>
          <a:noFill/>
        </p:spPr>
        <p:txBody>
          <a:bodyPr wrap="square" rtlCol="0">
            <a:spAutoFit/>
          </a:bodyPr>
          <a:lstStyle/>
          <a:p>
            <a:pPr algn="ctr"/>
            <a:r>
              <a:rPr lang="en-GB" sz="2000" b="1" dirty="0" smtClean="0">
                <a:effectLst>
                  <a:outerShdw blurRad="38100" dist="38100" dir="2700000" algn="tl">
                    <a:srgbClr val="000000">
                      <a:alpha val="43137"/>
                    </a:srgbClr>
                  </a:outerShdw>
                </a:effectLst>
              </a:rPr>
              <a:t>CULTURE</a:t>
            </a:r>
            <a:endParaRPr lang="en-GB" sz="2000"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1481995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Triangle Analysis</a:t>
            </a:r>
          </a:p>
        </p:txBody>
      </p:sp>
      <p:sp>
        <p:nvSpPr>
          <p:cNvPr id="2" name="Content Placeholder 1"/>
          <p:cNvSpPr>
            <a:spLocks noGrp="1"/>
          </p:cNvSpPr>
          <p:nvPr>
            <p:ph idx="1"/>
          </p:nvPr>
        </p:nvSpPr>
        <p:spPr/>
        <p:txBody>
          <a:bodyPr>
            <a:normAutofit/>
          </a:bodyPr>
          <a:lstStyle/>
          <a:p>
            <a:pPr marL="0" indent="0">
              <a:buNone/>
            </a:pPr>
            <a:r>
              <a:rPr lang="en-GB" sz="1600" b="1" dirty="0" smtClean="0"/>
              <a:t>CONTENT</a:t>
            </a:r>
          </a:p>
          <a:p>
            <a:pPr marL="0" indent="0">
              <a:buNone/>
            </a:pPr>
            <a:r>
              <a:rPr lang="en-GB" sz="1600" i="1" dirty="0" smtClean="0"/>
              <a:t>Refers to laws, policies, budgets, constitution relevant to the issue</a:t>
            </a:r>
          </a:p>
          <a:p>
            <a:pPr marL="0" indent="0">
              <a:buNone/>
            </a:pPr>
            <a:endParaRPr lang="en-GB" sz="1600" i="1" dirty="0"/>
          </a:p>
          <a:p>
            <a:pPr marL="0" indent="0">
              <a:buNone/>
            </a:pPr>
            <a:r>
              <a:rPr lang="en-GB" sz="1600" b="1" dirty="0" smtClean="0"/>
              <a:t>STRUCTURE</a:t>
            </a:r>
            <a:endParaRPr lang="en-GB" sz="1600" b="1" dirty="0"/>
          </a:p>
          <a:p>
            <a:pPr marL="0" indent="0">
              <a:buNone/>
            </a:pPr>
            <a:r>
              <a:rPr lang="en-GB" sz="1600" i="1" dirty="0" smtClean="0"/>
              <a:t>Refers to mechanisms, process and institutions responsible for implementation of  laws, policies, strategies relevant to the issue of child marriage. Includes courts, police, ministries, schools,. Structure can refer to initiatives/ programmes run by government, NGOs or businesses</a:t>
            </a:r>
          </a:p>
          <a:p>
            <a:pPr marL="0" indent="0">
              <a:buNone/>
            </a:pPr>
            <a:endParaRPr lang="en-GB" sz="1600" i="1" dirty="0"/>
          </a:p>
          <a:p>
            <a:pPr marL="0" indent="0">
              <a:buNone/>
            </a:pPr>
            <a:r>
              <a:rPr lang="en-GB" sz="1600" b="1" i="1" dirty="0" smtClean="0"/>
              <a:t>CULTURE</a:t>
            </a:r>
          </a:p>
          <a:p>
            <a:pPr marL="0" indent="0">
              <a:buNone/>
            </a:pPr>
            <a:r>
              <a:rPr lang="en-GB" sz="1600" i="1" dirty="0" smtClean="0"/>
              <a:t>Refers to the values and behaviour that shape how people deal with and understand an issue. Values and behaviours are shaped by class, custom, religion, gender, age, ethnicity. Lack of information about laws and policies is part of the cultural dimension.</a:t>
            </a:r>
          </a:p>
        </p:txBody>
      </p:sp>
    </p:spTree>
    <p:extLst>
      <p:ext uri="{BB962C8B-B14F-4D97-AF65-F5344CB8AC3E}">
        <p14:creationId xmlns:p14="http://schemas.microsoft.com/office/powerpoint/2010/main" val="38483866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Stakeholder Analysis</a:t>
            </a:r>
          </a:p>
        </p:txBody>
      </p:sp>
      <p:sp>
        <p:nvSpPr>
          <p:cNvPr id="2" name="Content Placeholder 1"/>
          <p:cNvSpPr>
            <a:spLocks noGrp="1"/>
          </p:cNvSpPr>
          <p:nvPr>
            <p:ph idx="1"/>
          </p:nvPr>
        </p:nvSpPr>
        <p:spPr/>
        <p:txBody>
          <a:bodyPr>
            <a:normAutofit/>
          </a:bodyPr>
          <a:lstStyle/>
          <a:p>
            <a:r>
              <a:rPr lang="en-GB" sz="2000" dirty="0" smtClean="0"/>
              <a:t>Stakeholders are people, organisations or institution who have something to gain or lose through the work you are doing.</a:t>
            </a:r>
          </a:p>
          <a:p>
            <a:r>
              <a:rPr lang="en-GB" sz="2000" dirty="0" smtClean="0"/>
              <a:t>Stakeholders can contribute to your work</a:t>
            </a:r>
          </a:p>
          <a:p>
            <a:r>
              <a:rPr lang="en-GB" sz="2000" dirty="0" smtClean="0"/>
              <a:t>Some stakeholders might work against you.</a:t>
            </a:r>
          </a:p>
          <a:p>
            <a:r>
              <a:rPr lang="en-GB" sz="2000" dirty="0" smtClean="0"/>
              <a:t>With most stakeholders you will either work together or target them with your work.</a:t>
            </a:r>
          </a:p>
          <a:p>
            <a:r>
              <a:rPr lang="en-GB" sz="2000" dirty="0" smtClean="0"/>
              <a:t>Doing a stakeholder analysis can help you to identify who you need to work with, involve or target.</a:t>
            </a:r>
          </a:p>
          <a:p>
            <a:pPr marL="0" indent="0">
              <a:buNone/>
            </a:pPr>
            <a:endParaRPr lang="en-GB" sz="1800" b="1" dirty="0" smtClean="0"/>
          </a:p>
        </p:txBody>
      </p:sp>
    </p:spTree>
    <p:extLst>
      <p:ext uri="{BB962C8B-B14F-4D97-AF65-F5344CB8AC3E}">
        <p14:creationId xmlns:p14="http://schemas.microsoft.com/office/powerpoint/2010/main" val="14931104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Stakeholder Analysis- private, public and civil society</a:t>
            </a:r>
          </a:p>
        </p:txBody>
      </p:sp>
      <p:graphicFrame>
        <p:nvGraphicFramePr>
          <p:cNvPr id="3" name="Content Placeholder 2"/>
          <p:cNvGraphicFramePr>
            <a:graphicFrameLocks noGrp="1"/>
          </p:cNvGraphicFramePr>
          <p:nvPr>
            <p:ph idx="1"/>
            <p:extLst/>
          </p:nvPr>
        </p:nvGraphicFramePr>
        <p:xfrm>
          <a:off x="611559" y="1700808"/>
          <a:ext cx="7776866" cy="3816423"/>
        </p:xfrm>
        <a:graphic>
          <a:graphicData uri="http://schemas.openxmlformats.org/drawingml/2006/table">
            <a:tbl>
              <a:tblPr firstRow="1" firstCol="1" bandRow="1"/>
              <a:tblGrid>
                <a:gridCol w="2592001"/>
                <a:gridCol w="2592001"/>
                <a:gridCol w="2592864"/>
              </a:tblGrid>
              <a:tr h="254429">
                <a:tc>
                  <a:txBody>
                    <a:bodyPr/>
                    <a:lstStyle/>
                    <a:p>
                      <a:pPr>
                        <a:lnSpc>
                          <a:spcPct val="107000"/>
                        </a:lnSpc>
                        <a:spcAft>
                          <a:spcPts val="0"/>
                        </a:spcAft>
                      </a:pPr>
                      <a:r>
                        <a:rPr lang="en-GB" sz="1100" b="1" dirty="0">
                          <a:effectLst/>
                          <a:latin typeface="Calibri" panose="020F0502020204030204" pitchFamily="34" charset="0"/>
                          <a:ea typeface="Calibri" panose="020F0502020204030204" pitchFamily="34" charset="0"/>
                          <a:cs typeface="Times New Roman" panose="02020603050405020304" pitchFamily="18" charset="0"/>
                        </a:rPr>
                        <a:t>Private Stakeholders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Public Stakeholders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b="1">
                          <a:effectLst/>
                          <a:latin typeface="Calibri" panose="020F0502020204030204" pitchFamily="34" charset="0"/>
                          <a:ea typeface="Calibri" panose="020F0502020204030204" pitchFamily="34" charset="0"/>
                          <a:cs typeface="Times New Roman" panose="02020603050405020304" pitchFamily="18" charset="0"/>
                        </a:rPr>
                        <a:t>Civil Society Stakeholders</a:t>
                      </a:r>
                      <a:endParaRPr lang="en-GB"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61994">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Corporations and businesses Business associations Professional bodies Individual business leader Financial Institutions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Ministers and advisors (executive)</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Civil servants and departments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(bureaucracy)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Elected representatives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(Legislature</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Courts (Judiciary)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Political parties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Local governments/councils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Military</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Quangos and commissions</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International bodies (World Bank,</a:t>
                      </a:r>
                    </a:p>
                    <a:p>
                      <a:pPr>
                        <a:lnSpc>
                          <a:spcPct val="107000"/>
                        </a:lnSpc>
                        <a:spcAft>
                          <a:spcPts val="0"/>
                        </a:spcAft>
                      </a:pPr>
                      <a:r>
                        <a:rPr lang="en-GB" sz="1100">
                          <a:effectLst/>
                          <a:latin typeface="Calibri" panose="020F0502020204030204" pitchFamily="34" charset="0"/>
                          <a:ea typeface="Calibri" panose="020F0502020204030204" pitchFamily="34" charset="0"/>
                          <a:cs typeface="Times New Roman" panose="02020603050405020304" pitchFamily="18" charset="0"/>
                        </a:rPr>
                        <a:t>UN)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Media</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Churches/Religion</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Schools and Universities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Social movements and advocacy</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groups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Trade unions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National NGOs</a:t>
                      </a:r>
                    </a:p>
                    <a:p>
                      <a:pPr>
                        <a:lnSpc>
                          <a:spcPct val="107000"/>
                        </a:lnSpc>
                        <a:spcAft>
                          <a:spcPts val="0"/>
                        </a:spcAft>
                      </a:pPr>
                      <a:r>
                        <a:rPr lang="en-GB" sz="1100" dirty="0">
                          <a:effectLst/>
                          <a:latin typeface="Calibri" panose="020F0502020204030204" pitchFamily="34" charset="0"/>
                          <a:ea typeface="Calibri" panose="020F0502020204030204" pitchFamily="34" charset="0"/>
                          <a:cs typeface="Times New Roman" panose="02020603050405020304" pitchFamily="18" charset="0"/>
                        </a:rPr>
                        <a:t>International NGOs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4981210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Introductions – hopes and concerns</a:t>
            </a:r>
          </a:p>
        </p:txBody>
      </p:sp>
      <p:sp>
        <p:nvSpPr>
          <p:cNvPr id="3" name="Content Placeholder 2"/>
          <p:cNvSpPr>
            <a:spLocks noGrp="1"/>
          </p:cNvSpPr>
          <p:nvPr>
            <p:ph idx="1"/>
          </p:nvPr>
        </p:nvSpPr>
        <p:spPr/>
        <p:txBody>
          <a:bodyPr/>
          <a:lstStyle/>
          <a:p>
            <a:r>
              <a:rPr lang="en-GB" dirty="0" smtClean="0"/>
              <a:t>Introductions</a:t>
            </a:r>
          </a:p>
          <a:p>
            <a:r>
              <a:rPr lang="en-GB" dirty="0" smtClean="0"/>
              <a:t>Hopes and expectations</a:t>
            </a:r>
          </a:p>
          <a:p>
            <a:endParaRPr lang="en-GB" dirty="0"/>
          </a:p>
        </p:txBody>
      </p:sp>
    </p:spTree>
    <p:extLst>
      <p:ext uri="{BB962C8B-B14F-4D97-AF65-F5344CB8AC3E}">
        <p14:creationId xmlns:p14="http://schemas.microsoft.com/office/powerpoint/2010/main" val="179586605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Stakeholder Analysis</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76373109"/>
              </p:ext>
            </p:extLst>
          </p:nvPr>
        </p:nvGraphicFramePr>
        <p:xfrm>
          <a:off x="457200" y="1946353"/>
          <a:ext cx="8229600" cy="3833656"/>
        </p:xfrm>
        <a:graphic>
          <a:graphicData uri="http://schemas.openxmlformats.org/drawingml/2006/table">
            <a:tbl>
              <a:tblPr firstRow="1" firstCol="1" bandRow="1"/>
              <a:tblGrid>
                <a:gridCol w="2057400"/>
                <a:gridCol w="2057400"/>
                <a:gridCol w="1820802"/>
                <a:gridCol w="2293998"/>
              </a:tblGrid>
              <a:tr h="333361">
                <a:tc>
                  <a:txBody>
                    <a:bodyPr/>
                    <a:lstStyle/>
                    <a:p>
                      <a:pPr>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STAKEHOLDER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a:effectLst/>
                          <a:latin typeface="Calibri" panose="020F0502020204030204" pitchFamily="34" charset="0"/>
                          <a:ea typeface="Calibri" panose="020F0502020204030204" pitchFamily="34" charset="0"/>
                          <a:cs typeface="Times New Roman" panose="02020603050405020304" pitchFamily="18" charset="0"/>
                        </a:rPr>
                        <a:t>Level of commitment to National Strategy implementation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a:effectLst/>
                          <a:latin typeface="Calibri" panose="020F0502020204030204" pitchFamily="34" charset="0"/>
                          <a:ea typeface="Calibri" panose="020F0502020204030204" pitchFamily="34" charset="0"/>
                          <a:cs typeface="Times New Roman" panose="02020603050405020304" pitchFamily="18" charset="0"/>
                        </a:rPr>
                        <a:t>Level of power/influence to implement according to plan</a:t>
                      </a:r>
                      <a:endParaRPr lang="en-GB" sz="1000">
                        <a:effectLst/>
                        <a:latin typeface="Calibri" panose="020F0502020204030204" pitchFamily="34" charset="0"/>
                        <a:ea typeface="Calibri" panose="020F0502020204030204" pitchFamily="34" charset="0"/>
                        <a:cs typeface="Times New Roman" panose="02020603050405020304" pitchFamily="18" charset="0"/>
                      </a:endParaRP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b="1" dirty="0">
                          <a:effectLst/>
                          <a:latin typeface="Calibri" panose="020F0502020204030204" pitchFamily="34" charset="0"/>
                          <a:ea typeface="Calibri" panose="020F0502020204030204" pitchFamily="34" charset="0"/>
                          <a:cs typeface="Times New Roman" panose="02020603050405020304" pitchFamily="18" charset="0"/>
                        </a:rPr>
                        <a:t>How </a:t>
                      </a:r>
                      <a:r>
                        <a:rPr lang="en-GB" sz="1000" b="1" dirty="0" smtClean="0">
                          <a:effectLst/>
                          <a:latin typeface="Calibri" panose="020F0502020204030204" pitchFamily="34" charset="0"/>
                          <a:ea typeface="Calibri" panose="020F0502020204030204" pitchFamily="34" charset="0"/>
                          <a:cs typeface="Times New Roman" panose="02020603050405020304" pitchFamily="18" charset="0"/>
                        </a:rPr>
                        <a:t>can the </a:t>
                      </a:r>
                      <a:r>
                        <a:rPr lang="en-GB" sz="1000" b="1" i="1" dirty="0" smtClean="0">
                          <a:effectLst/>
                          <a:latin typeface="Calibri" panose="020F0502020204030204" pitchFamily="34" charset="0"/>
                          <a:ea typeface="Calibri" panose="020F0502020204030204" pitchFamily="34" charset="0"/>
                          <a:cs typeface="Times New Roman" panose="02020603050405020304" pitchFamily="18" charset="0"/>
                        </a:rPr>
                        <a:t>Girls Not Brides </a:t>
                      </a:r>
                      <a:r>
                        <a:rPr lang="en-GB" sz="1000" b="1" i="0" dirty="0" smtClean="0">
                          <a:effectLst/>
                          <a:latin typeface="Calibri" panose="020F0502020204030204" pitchFamily="34" charset="0"/>
                          <a:ea typeface="Calibri" panose="020F0502020204030204" pitchFamily="34" charset="0"/>
                          <a:cs typeface="Times New Roman" panose="02020603050405020304" pitchFamily="18" charset="0"/>
                        </a:rPr>
                        <a:t>national partnership </a:t>
                      </a:r>
                      <a:r>
                        <a:rPr lang="en-GB" sz="1000" b="1" dirty="0" smtClean="0">
                          <a:effectLst/>
                          <a:latin typeface="Calibri" panose="020F0502020204030204" pitchFamily="34" charset="0"/>
                          <a:ea typeface="Calibri" panose="020F0502020204030204" pitchFamily="34" charset="0"/>
                          <a:cs typeface="Times New Roman" panose="02020603050405020304" pitchFamily="18" charset="0"/>
                        </a:rPr>
                        <a:t>influence </a:t>
                      </a:r>
                      <a:r>
                        <a:rPr lang="en-GB" sz="1000" b="1" dirty="0">
                          <a:effectLst/>
                          <a:latin typeface="Calibri" panose="020F0502020204030204" pitchFamily="34" charset="0"/>
                          <a:ea typeface="Calibri" panose="020F0502020204030204" pitchFamily="34" charset="0"/>
                          <a:cs typeface="Times New Roman" panose="02020603050405020304" pitchFamily="18" charset="0"/>
                        </a:rPr>
                        <a:t>this stakeholder?</a:t>
                      </a:r>
                      <a:endParaRPr lang="en-GB"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42">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723">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723">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42">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6723">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00042">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07000"/>
                        </a:lnSpc>
                        <a:spcAft>
                          <a:spcPts val="0"/>
                        </a:spcAft>
                      </a:pPr>
                      <a:r>
                        <a:rPr lang="en-GB" sz="1000" dirty="0">
                          <a:effectLst/>
                          <a:latin typeface="Calibri" panose="020F0502020204030204" pitchFamily="34" charset="0"/>
                          <a:ea typeface="Calibri" panose="020F0502020204030204" pitchFamily="34" charset="0"/>
                          <a:cs typeface="Times New Roman" panose="02020603050405020304" pitchFamily="18" charset="0"/>
                        </a:rPr>
                        <a:t> </a:t>
                      </a:r>
                    </a:p>
                  </a:txBody>
                  <a:tcPr marL="63722" marR="6372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1186458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395536" y="332656"/>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Stakeholder Analysis- group work</a:t>
            </a:r>
          </a:p>
        </p:txBody>
      </p:sp>
      <p:sp>
        <p:nvSpPr>
          <p:cNvPr id="2" name="Content Placeholder 1"/>
          <p:cNvSpPr>
            <a:spLocks noGrp="1"/>
          </p:cNvSpPr>
          <p:nvPr>
            <p:ph idx="1"/>
          </p:nvPr>
        </p:nvSpPr>
        <p:spPr/>
        <p:txBody>
          <a:bodyPr>
            <a:normAutofit/>
          </a:bodyPr>
          <a:lstStyle/>
          <a:p>
            <a:r>
              <a:rPr lang="en-GB" sz="2400" dirty="0" smtClean="0"/>
              <a:t>Break out in groups</a:t>
            </a:r>
          </a:p>
          <a:p>
            <a:r>
              <a:rPr lang="en-GB" sz="2400" dirty="0" smtClean="0"/>
              <a:t>List all the stakeholders that are relevant to the </a:t>
            </a:r>
            <a:r>
              <a:rPr lang="en-GB" sz="2400" i="1" dirty="0" smtClean="0"/>
              <a:t>Girls Not Brides </a:t>
            </a:r>
            <a:r>
              <a:rPr lang="en-GB" sz="2400" dirty="0" smtClean="0"/>
              <a:t>national partnership’s objectives (private, public, and civil society)</a:t>
            </a:r>
          </a:p>
          <a:p>
            <a:r>
              <a:rPr lang="en-GB" sz="2400" dirty="0" smtClean="0"/>
              <a:t>Assess their level of commitment to end child marriage and/or to the National Strategy implementation.</a:t>
            </a:r>
          </a:p>
          <a:p>
            <a:r>
              <a:rPr lang="en-GB" sz="2400" dirty="0" smtClean="0"/>
              <a:t>What is their power/influence?</a:t>
            </a:r>
          </a:p>
          <a:p>
            <a:r>
              <a:rPr lang="en-GB" sz="2400" dirty="0" smtClean="0"/>
              <a:t>How can we influence/engage each stakeholder?</a:t>
            </a:r>
          </a:p>
        </p:txBody>
      </p:sp>
    </p:spTree>
    <p:extLst>
      <p:ext uri="{BB962C8B-B14F-4D97-AF65-F5344CB8AC3E}">
        <p14:creationId xmlns:p14="http://schemas.microsoft.com/office/powerpoint/2010/main" val="22790657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Weaknesses and Opportunities- results</a:t>
            </a:r>
          </a:p>
        </p:txBody>
      </p:sp>
      <p:sp>
        <p:nvSpPr>
          <p:cNvPr id="2" name="Content Placeholder 1"/>
          <p:cNvSpPr>
            <a:spLocks noGrp="1"/>
          </p:cNvSpPr>
          <p:nvPr>
            <p:ph idx="1"/>
          </p:nvPr>
        </p:nvSpPr>
        <p:spPr/>
        <p:txBody>
          <a:bodyPr>
            <a:normAutofit/>
          </a:bodyPr>
          <a:lstStyle/>
          <a:p>
            <a:pPr marL="0" indent="0">
              <a:buNone/>
            </a:pPr>
            <a:endParaRPr lang="en-GB" sz="1600" b="1" dirty="0" smtClean="0"/>
          </a:p>
          <a:p>
            <a:pPr marL="0" indent="0">
              <a:buNone/>
            </a:pPr>
            <a:endParaRPr lang="en-GB" sz="1600" b="1" dirty="0"/>
          </a:p>
          <a:p>
            <a:pPr marL="0" indent="0">
              <a:buNone/>
            </a:pPr>
            <a:endParaRPr lang="en-GB" sz="1600" b="1" dirty="0" smtClean="0"/>
          </a:p>
          <a:p>
            <a:pPr marL="0" indent="0">
              <a:buNone/>
            </a:pPr>
            <a:endParaRPr lang="en-GB" sz="1600" b="1" dirty="0"/>
          </a:p>
          <a:p>
            <a:pPr marL="0" indent="0">
              <a:buNone/>
            </a:pPr>
            <a:endParaRPr lang="en-GB" sz="1600" b="1" dirty="0" smtClean="0"/>
          </a:p>
          <a:p>
            <a:pPr marL="0" indent="0">
              <a:buNone/>
            </a:pPr>
            <a:r>
              <a:rPr lang="en-GB" sz="1600" b="1" dirty="0" smtClean="0"/>
              <a:t>ADD THE WEAKNESSES AND RESULTS FROM THE SWOT ANALYSIS THAT RECEIVED MOST VOTES.</a:t>
            </a:r>
          </a:p>
          <a:p>
            <a:pPr marL="0" indent="0">
              <a:buNone/>
            </a:pPr>
            <a:endParaRPr lang="en-GB" sz="1600" b="1" dirty="0"/>
          </a:p>
          <a:p>
            <a:pPr marL="0" indent="0">
              <a:buNone/>
            </a:pPr>
            <a:endParaRPr lang="en-GB" sz="1600" b="1" dirty="0" smtClean="0"/>
          </a:p>
          <a:p>
            <a:pPr marL="0" indent="0">
              <a:buNone/>
            </a:pPr>
            <a:endParaRPr lang="en-GB" sz="1600" b="1" dirty="0"/>
          </a:p>
          <a:p>
            <a:pPr marL="0" indent="0">
              <a:buNone/>
            </a:pPr>
            <a:endParaRPr lang="en-GB" sz="1600" b="1" dirty="0" smtClean="0"/>
          </a:p>
          <a:p>
            <a:pPr marL="0" indent="0">
              <a:buNone/>
            </a:pPr>
            <a:endParaRPr lang="en-GB" sz="1600" dirty="0" smtClean="0"/>
          </a:p>
          <a:p>
            <a:endParaRPr lang="en-GB" sz="1600" dirty="0"/>
          </a:p>
          <a:p>
            <a:pPr marL="0" indent="0" algn="ctr">
              <a:buNone/>
            </a:pPr>
            <a:r>
              <a:rPr lang="en-GB" sz="1600" b="1" dirty="0" smtClean="0"/>
              <a:t>How can we translate these weaknesses and opportunities into objectives? </a:t>
            </a:r>
          </a:p>
          <a:p>
            <a:endParaRPr lang="en-GB" sz="1600" dirty="0" smtClean="0"/>
          </a:p>
          <a:p>
            <a:endParaRPr lang="en-GB" sz="1600" dirty="0" smtClean="0"/>
          </a:p>
          <a:p>
            <a:pPr marL="0" indent="0">
              <a:buNone/>
            </a:pPr>
            <a:endParaRPr lang="en-GB" sz="1600" i="1" dirty="0" smtClean="0"/>
          </a:p>
        </p:txBody>
      </p:sp>
    </p:spTree>
    <p:extLst>
      <p:ext uri="{BB962C8B-B14F-4D97-AF65-F5344CB8AC3E}">
        <p14:creationId xmlns:p14="http://schemas.microsoft.com/office/powerpoint/2010/main" val="296623635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Objective setting</a:t>
            </a:r>
          </a:p>
        </p:txBody>
      </p:sp>
      <p:sp>
        <p:nvSpPr>
          <p:cNvPr id="2" name="Content Placeholder 1"/>
          <p:cNvSpPr>
            <a:spLocks noGrp="1"/>
          </p:cNvSpPr>
          <p:nvPr>
            <p:ph idx="1"/>
          </p:nvPr>
        </p:nvSpPr>
        <p:spPr/>
        <p:txBody>
          <a:bodyPr>
            <a:normAutofit/>
          </a:bodyPr>
          <a:lstStyle/>
          <a:p>
            <a:r>
              <a:rPr lang="en-GB" sz="2000" dirty="0" smtClean="0"/>
              <a:t>Your advocacy goal is the long-term result of your advocacy efforts/strategic plan</a:t>
            </a:r>
          </a:p>
          <a:p>
            <a:r>
              <a:rPr lang="en-GB" sz="2000" dirty="0" smtClean="0"/>
              <a:t>Your objectives are the specific changes that you can bring about that contribute towards reaching your goal</a:t>
            </a:r>
          </a:p>
          <a:p>
            <a:r>
              <a:rPr lang="en-GB" sz="2000" dirty="0" smtClean="0"/>
              <a:t>Consider developing short-term and long-term objectives</a:t>
            </a:r>
          </a:p>
          <a:p>
            <a:r>
              <a:rPr lang="en-GB" sz="2000" dirty="0" smtClean="0"/>
              <a:t>Need to refer to your vision, your triangle analysis and your SWOT analysis</a:t>
            </a:r>
          </a:p>
          <a:p>
            <a:r>
              <a:rPr lang="en-GB" sz="2000" dirty="0" smtClean="0"/>
              <a:t>Consider developing objectives that refer to your internal needs as an organisation but also objectives that relate to your external advocacy work</a:t>
            </a:r>
          </a:p>
        </p:txBody>
      </p:sp>
    </p:spTree>
    <p:extLst>
      <p:ext uri="{BB962C8B-B14F-4D97-AF65-F5344CB8AC3E}">
        <p14:creationId xmlns:p14="http://schemas.microsoft.com/office/powerpoint/2010/main" val="260786807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SMART OBJECTIVES</a:t>
            </a:r>
          </a:p>
        </p:txBody>
      </p:sp>
      <p:sp>
        <p:nvSpPr>
          <p:cNvPr id="2" name="Content Placeholder 1"/>
          <p:cNvSpPr>
            <a:spLocks noGrp="1"/>
          </p:cNvSpPr>
          <p:nvPr>
            <p:ph idx="1"/>
          </p:nvPr>
        </p:nvSpPr>
        <p:spPr/>
        <p:txBody>
          <a:bodyPr>
            <a:normAutofit/>
          </a:bodyPr>
          <a:lstStyle/>
          <a:p>
            <a:pPr algn="ctr"/>
            <a:r>
              <a:rPr lang="en-GB" sz="2800" b="1" dirty="0" smtClean="0"/>
              <a:t>SPECIFIC </a:t>
            </a:r>
          </a:p>
          <a:p>
            <a:pPr algn="ctr"/>
            <a:r>
              <a:rPr lang="en-GB" sz="2800" b="1" dirty="0" smtClean="0"/>
              <a:t>MEASURABLE</a:t>
            </a:r>
          </a:p>
          <a:p>
            <a:pPr algn="ctr"/>
            <a:r>
              <a:rPr lang="en-GB" sz="2800" b="1" dirty="0" smtClean="0"/>
              <a:t>ACHIEVEABLE</a:t>
            </a:r>
          </a:p>
          <a:p>
            <a:pPr algn="ctr"/>
            <a:r>
              <a:rPr lang="en-GB" sz="2800" b="1" dirty="0" smtClean="0"/>
              <a:t>REALISTIC/RESOURCED</a:t>
            </a:r>
          </a:p>
          <a:p>
            <a:pPr algn="ctr"/>
            <a:r>
              <a:rPr lang="en-GB" sz="2800" b="1" dirty="0" smtClean="0"/>
              <a:t>TIMEBOUND</a:t>
            </a:r>
          </a:p>
          <a:p>
            <a:pPr marL="0" indent="0" algn="ctr">
              <a:buNone/>
            </a:pPr>
            <a:endParaRPr lang="en-GB" sz="2800" b="1" dirty="0" smtClean="0"/>
          </a:p>
          <a:p>
            <a:pPr marL="0" indent="0" algn="ctr">
              <a:buNone/>
            </a:pPr>
            <a:r>
              <a:rPr lang="en-GB" sz="2400" i="1" dirty="0" smtClean="0"/>
              <a:t>E.g. The Government of Zimbabwe commits 3% of total public expenditure to child protection services (from 0.8%) by 2011</a:t>
            </a:r>
            <a:endParaRPr lang="en-GB" sz="2400" i="1" dirty="0"/>
          </a:p>
        </p:txBody>
      </p:sp>
    </p:spTree>
    <p:extLst>
      <p:ext uri="{BB962C8B-B14F-4D97-AF65-F5344CB8AC3E}">
        <p14:creationId xmlns:p14="http://schemas.microsoft.com/office/powerpoint/2010/main" val="26528687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DEVELOPING OBJECTIVES</a:t>
            </a:r>
          </a:p>
        </p:txBody>
      </p:sp>
      <p:sp>
        <p:nvSpPr>
          <p:cNvPr id="2" name="Content Placeholder 1"/>
          <p:cNvSpPr>
            <a:spLocks noGrp="1"/>
          </p:cNvSpPr>
          <p:nvPr>
            <p:ph idx="1"/>
          </p:nvPr>
        </p:nvSpPr>
        <p:spPr/>
        <p:txBody>
          <a:bodyPr>
            <a:normAutofit/>
          </a:bodyPr>
          <a:lstStyle/>
          <a:p>
            <a:pPr marL="514350" indent="-514350">
              <a:buAutoNum type="arabicParenR"/>
            </a:pPr>
            <a:r>
              <a:rPr lang="en-GB" sz="2800" b="1" dirty="0" smtClean="0"/>
              <a:t>What can’t we do individually? What do we need to do together as a group?</a:t>
            </a:r>
          </a:p>
          <a:p>
            <a:pPr marL="514350" indent="-514350">
              <a:buAutoNum type="arabicParenR"/>
            </a:pPr>
            <a:r>
              <a:rPr lang="en-GB" sz="2800" b="1" dirty="0" smtClean="0"/>
              <a:t>What role do we need to play as a National Partnership rather than individual organisations?</a:t>
            </a:r>
            <a:endParaRPr lang="en-GB" sz="2800" b="1" dirty="0"/>
          </a:p>
        </p:txBody>
      </p:sp>
    </p:spTree>
    <p:extLst>
      <p:ext uri="{BB962C8B-B14F-4D97-AF65-F5344CB8AC3E}">
        <p14:creationId xmlns:p14="http://schemas.microsoft.com/office/powerpoint/2010/main" val="8456217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HOW DO WE CHOOSE OBJECTIVES?</a:t>
            </a:r>
          </a:p>
        </p:txBody>
      </p:sp>
      <p:sp>
        <p:nvSpPr>
          <p:cNvPr id="2" name="Content Placeholder 1"/>
          <p:cNvSpPr>
            <a:spLocks noGrp="1"/>
          </p:cNvSpPr>
          <p:nvPr>
            <p:ph idx="1"/>
          </p:nvPr>
        </p:nvSpPr>
        <p:spPr/>
        <p:txBody>
          <a:bodyPr>
            <a:normAutofit/>
          </a:bodyPr>
          <a:lstStyle/>
          <a:p>
            <a:r>
              <a:rPr lang="en-GB" b="1" dirty="0" smtClean="0"/>
              <a:t>What MUST we do? (if we don’t do this, there will be considerable negative consequences)</a:t>
            </a:r>
          </a:p>
          <a:p>
            <a:r>
              <a:rPr lang="en-GB" b="1" dirty="0" smtClean="0"/>
              <a:t>What CAN we do? (what’s realistic and </a:t>
            </a:r>
            <a:r>
              <a:rPr lang="en-GB" b="1" dirty="0" err="1" smtClean="0"/>
              <a:t>achieveable</a:t>
            </a:r>
            <a:r>
              <a:rPr lang="en-GB" b="1" dirty="0" smtClean="0"/>
              <a:t>?)</a:t>
            </a:r>
          </a:p>
          <a:p>
            <a:r>
              <a:rPr lang="en-GB" b="1" dirty="0" smtClean="0"/>
              <a:t>What does the group WANT to do? Where is there ENERGY?</a:t>
            </a:r>
          </a:p>
        </p:txBody>
      </p:sp>
    </p:spTree>
    <p:extLst>
      <p:ext uri="{BB962C8B-B14F-4D97-AF65-F5344CB8AC3E}">
        <p14:creationId xmlns:p14="http://schemas.microsoft.com/office/powerpoint/2010/main" val="1959705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44824"/>
            <a:ext cx="8229600" cy="1143000"/>
          </a:xfrm>
        </p:spPr>
        <p:txBody>
          <a:bodyPr>
            <a:normAutofit/>
          </a:bodyPr>
          <a:lstStyle/>
          <a:p>
            <a:r>
              <a:rPr lang="en-GB" dirty="0" smtClean="0"/>
              <a:t>Day 3</a:t>
            </a:r>
            <a:endParaRPr lang="en-GB" dirty="0"/>
          </a:p>
        </p:txBody>
      </p:sp>
    </p:spTree>
    <p:extLst>
      <p:ext uri="{BB962C8B-B14F-4D97-AF65-F5344CB8AC3E}">
        <p14:creationId xmlns:p14="http://schemas.microsoft.com/office/powerpoint/2010/main" val="263622893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Understanding advocacy</a:t>
            </a:r>
          </a:p>
        </p:txBody>
      </p:sp>
      <p:sp>
        <p:nvSpPr>
          <p:cNvPr id="2" name="Content Placeholder 1"/>
          <p:cNvSpPr>
            <a:spLocks noGrp="1"/>
          </p:cNvSpPr>
          <p:nvPr>
            <p:ph idx="1"/>
          </p:nvPr>
        </p:nvSpPr>
        <p:spPr/>
        <p:txBody>
          <a:bodyPr/>
          <a:lstStyle/>
          <a:p>
            <a:r>
              <a:rPr lang="en-GB" dirty="0" smtClean="0"/>
              <a:t>Our different understandings of advocacy embody different values, political views and goals</a:t>
            </a:r>
          </a:p>
          <a:p>
            <a:r>
              <a:rPr lang="en-GB" dirty="0" smtClean="0"/>
              <a:t>E.g. Advocacy initiatives that are concerned with empowerment, participation, inclusive citizenship are very different from those focusing only upon policy reform</a:t>
            </a:r>
            <a:endParaRPr lang="en-GB" dirty="0"/>
          </a:p>
        </p:txBody>
      </p:sp>
    </p:spTree>
    <p:extLst>
      <p:ext uri="{BB962C8B-B14F-4D97-AF65-F5344CB8AC3E}">
        <p14:creationId xmlns:p14="http://schemas.microsoft.com/office/powerpoint/2010/main" val="189789534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Characteristics of advocacy at </a:t>
            </a:r>
            <a:r>
              <a:rPr lang="en-US" sz="3000" b="1" i="1" dirty="0" smtClean="0">
                <a:latin typeface="Arial Narrow"/>
                <a:cs typeface="Arial Narrow"/>
              </a:rPr>
              <a:t>Girls Not Brides</a:t>
            </a:r>
          </a:p>
        </p:txBody>
      </p:sp>
      <p:sp>
        <p:nvSpPr>
          <p:cNvPr id="2" name="Content Placeholder 1"/>
          <p:cNvSpPr>
            <a:spLocks noGrp="1"/>
          </p:cNvSpPr>
          <p:nvPr>
            <p:ph idx="1"/>
          </p:nvPr>
        </p:nvSpPr>
        <p:spPr/>
        <p:txBody>
          <a:bodyPr>
            <a:normAutofit fontScale="92500"/>
          </a:bodyPr>
          <a:lstStyle/>
          <a:p>
            <a:r>
              <a:rPr lang="en-GB" sz="2800" dirty="0" smtClean="0"/>
              <a:t>Challenges imbalances of power and changes thinking</a:t>
            </a:r>
          </a:p>
          <a:p>
            <a:pPr marL="0" indent="0" algn="ctr">
              <a:buNone/>
            </a:pPr>
            <a:r>
              <a:rPr lang="en-GB" sz="2800" i="1" dirty="0" smtClean="0"/>
              <a:t>‘Advocacy not just about getting seat at the table. It’s about changing the size and configuration of the table to accommodate a new set of actors. It’s about changing the way decisions are made.’ </a:t>
            </a:r>
            <a:r>
              <a:rPr lang="en-GB" sz="2800" i="1" dirty="0" smtClean="0"/>
              <a:t>Girls Not Brides Mozambique</a:t>
            </a:r>
            <a:endParaRPr lang="en-GB" sz="2800" i="1" dirty="0" smtClean="0"/>
          </a:p>
          <a:p>
            <a:r>
              <a:rPr lang="en-GB" sz="2800" dirty="0" smtClean="0"/>
              <a:t>Offers credible solutions or positive alternatives</a:t>
            </a:r>
          </a:p>
          <a:p>
            <a:r>
              <a:rPr lang="en-GB" sz="2800" dirty="0" smtClean="0"/>
              <a:t>Is evidence-based</a:t>
            </a:r>
          </a:p>
          <a:p>
            <a:r>
              <a:rPr lang="en-GB" sz="2800" dirty="0" smtClean="0"/>
              <a:t>Strengthens the involvement of those most affected by the issues e.g. young people </a:t>
            </a:r>
          </a:p>
          <a:p>
            <a:endParaRPr lang="en-GB" sz="2800" dirty="0"/>
          </a:p>
        </p:txBody>
      </p:sp>
    </p:spTree>
    <p:extLst>
      <p:ext uri="{BB962C8B-B14F-4D97-AF65-F5344CB8AC3E}">
        <p14:creationId xmlns:p14="http://schemas.microsoft.com/office/powerpoint/2010/main" val="18137202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Workshop objectives</a:t>
            </a:r>
          </a:p>
        </p:txBody>
      </p:sp>
      <p:sp>
        <p:nvSpPr>
          <p:cNvPr id="3" name="Content Placeholder 2"/>
          <p:cNvSpPr>
            <a:spLocks noGrp="1"/>
          </p:cNvSpPr>
          <p:nvPr>
            <p:ph idx="1"/>
          </p:nvPr>
        </p:nvSpPr>
        <p:spPr/>
        <p:txBody>
          <a:bodyPr>
            <a:normAutofit/>
          </a:bodyPr>
          <a:lstStyle/>
          <a:p>
            <a:r>
              <a:rPr lang="en-GB" sz="2800" dirty="0" smtClean="0"/>
              <a:t>To understand strengths and weaknesses of </a:t>
            </a:r>
            <a:r>
              <a:rPr lang="en-GB" sz="2800" i="1" dirty="0" smtClean="0"/>
              <a:t>Girls Not Brides</a:t>
            </a:r>
            <a:r>
              <a:rPr lang="en-GB" sz="2800" dirty="0" smtClean="0"/>
              <a:t> national partnership.</a:t>
            </a:r>
          </a:p>
          <a:p>
            <a:r>
              <a:rPr lang="en-GB" sz="2800" dirty="0" smtClean="0"/>
              <a:t>To set clear objectives for the </a:t>
            </a:r>
            <a:r>
              <a:rPr lang="en-GB" sz="2800" i="1" dirty="0" smtClean="0"/>
              <a:t>Girls Not Brides </a:t>
            </a:r>
            <a:r>
              <a:rPr lang="en-GB" sz="2800" dirty="0" smtClean="0"/>
              <a:t>national partnership.</a:t>
            </a:r>
          </a:p>
          <a:p>
            <a:r>
              <a:rPr lang="en-GB" sz="2800" dirty="0" smtClean="0"/>
              <a:t>To make action plan for </a:t>
            </a:r>
            <a:r>
              <a:rPr lang="en-GB" sz="2800" i="1" dirty="0" smtClean="0"/>
              <a:t>Girls Not Brides </a:t>
            </a:r>
            <a:r>
              <a:rPr lang="en-GB" sz="2800" dirty="0" smtClean="0"/>
              <a:t>national partnership.</a:t>
            </a:r>
          </a:p>
          <a:p>
            <a:r>
              <a:rPr lang="en-GB" sz="2800" dirty="0" smtClean="0"/>
              <a:t>To ensure roles and responsibilities of members in </a:t>
            </a:r>
            <a:r>
              <a:rPr lang="en-GB" sz="2800" i="1" dirty="0" smtClean="0"/>
              <a:t>Girls Not Brides </a:t>
            </a:r>
            <a:r>
              <a:rPr lang="en-GB" sz="2800" dirty="0" smtClean="0"/>
              <a:t>national partnership. </a:t>
            </a:r>
          </a:p>
        </p:txBody>
      </p:sp>
    </p:spTree>
    <p:extLst>
      <p:ext uri="{BB962C8B-B14F-4D97-AF65-F5344CB8AC3E}">
        <p14:creationId xmlns:p14="http://schemas.microsoft.com/office/powerpoint/2010/main" val="30364482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Why youth and young people?</a:t>
            </a:r>
            <a:endParaRPr lang="en-US" sz="3000" b="1" i="1" dirty="0" smtClean="0">
              <a:latin typeface="Arial Narrow"/>
              <a:cs typeface="Arial Narrow"/>
            </a:endParaRPr>
          </a:p>
        </p:txBody>
      </p:sp>
      <p:sp>
        <p:nvSpPr>
          <p:cNvPr id="2" name="Content Placeholder 1"/>
          <p:cNvSpPr>
            <a:spLocks noGrp="1"/>
          </p:cNvSpPr>
          <p:nvPr>
            <p:ph idx="1"/>
          </p:nvPr>
        </p:nvSpPr>
        <p:spPr/>
        <p:txBody>
          <a:bodyPr>
            <a:normAutofit/>
          </a:bodyPr>
          <a:lstStyle/>
          <a:p>
            <a:r>
              <a:rPr lang="en-GB" sz="2400" dirty="0" smtClean="0"/>
              <a:t>It is their right to participate in decisions made that affect them (UNCRC)</a:t>
            </a:r>
          </a:p>
          <a:p>
            <a:r>
              <a:rPr lang="en-GB" sz="2400" dirty="0" smtClean="0"/>
              <a:t>Leads to more relevant, targeted work and better solutions</a:t>
            </a:r>
          </a:p>
          <a:p>
            <a:r>
              <a:rPr lang="en-GB" sz="2400" dirty="0" smtClean="0"/>
              <a:t>Lends legitimacy to our work – influencing decision makers</a:t>
            </a:r>
          </a:p>
          <a:p>
            <a:r>
              <a:rPr lang="en-GB" sz="2400" dirty="0" smtClean="0"/>
              <a:t>Done properly, it can enhance the organisation and political voice of young people – sustainability</a:t>
            </a:r>
          </a:p>
          <a:p>
            <a:r>
              <a:rPr lang="en-GB" sz="2400" dirty="0" smtClean="0"/>
              <a:t>Leverages what young people can do – untapped resource capable of contributing to our efforts today</a:t>
            </a:r>
            <a:endParaRPr lang="en-GB" sz="2400" dirty="0"/>
          </a:p>
        </p:txBody>
      </p:sp>
    </p:spTree>
    <p:extLst>
      <p:ext uri="{BB962C8B-B14F-4D97-AF65-F5344CB8AC3E}">
        <p14:creationId xmlns:p14="http://schemas.microsoft.com/office/powerpoint/2010/main" val="112855973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Characteristics of advocacy at </a:t>
            </a:r>
            <a:r>
              <a:rPr lang="en-US" sz="3000" b="1" i="1" dirty="0" smtClean="0">
                <a:latin typeface="Arial Narrow"/>
                <a:cs typeface="Arial Narrow"/>
              </a:rPr>
              <a:t>Girls Not Brides</a:t>
            </a:r>
          </a:p>
        </p:txBody>
      </p:sp>
      <p:sp>
        <p:nvSpPr>
          <p:cNvPr id="2" name="Content Placeholder 1"/>
          <p:cNvSpPr>
            <a:spLocks noGrp="1"/>
          </p:cNvSpPr>
          <p:nvPr>
            <p:ph idx="1"/>
          </p:nvPr>
        </p:nvSpPr>
        <p:spPr/>
        <p:txBody>
          <a:bodyPr>
            <a:normAutofit/>
          </a:bodyPr>
          <a:lstStyle/>
          <a:p>
            <a:r>
              <a:rPr lang="en-GB" sz="2300" dirty="0" smtClean="0"/>
              <a:t>Empowering of a diverse range of civil society – including those who have less economic, social and political power. Alliances across diverse groups builds common ground, voice and legitimacy</a:t>
            </a:r>
          </a:p>
          <a:p>
            <a:r>
              <a:rPr lang="en-GB" sz="2300" dirty="0" smtClean="0"/>
              <a:t>Important to make a bridge between grassroots activism and macro-level policy initiatives. Important to be continually sensitive to the grassroots situation and bridge the gap between that and national-level policy change</a:t>
            </a:r>
          </a:p>
          <a:p>
            <a:r>
              <a:rPr lang="en-GB" sz="2300" dirty="0" smtClean="0">
                <a:solidFill>
                  <a:srgbClr val="FF0000"/>
                </a:solidFill>
              </a:rPr>
              <a:t>What do we think? How is this similar/different to the approaches values the </a:t>
            </a:r>
            <a:r>
              <a:rPr lang="en-GB" sz="2300" i="1" dirty="0" smtClean="0">
                <a:solidFill>
                  <a:srgbClr val="FF0000"/>
                </a:solidFill>
              </a:rPr>
              <a:t>Girls Not Brides </a:t>
            </a:r>
            <a:r>
              <a:rPr lang="en-GB" sz="2300" dirty="0" smtClean="0">
                <a:solidFill>
                  <a:srgbClr val="FF0000"/>
                </a:solidFill>
              </a:rPr>
              <a:t>national </a:t>
            </a:r>
            <a:r>
              <a:rPr lang="en-GB" sz="2300" dirty="0" smtClean="0">
                <a:solidFill>
                  <a:srgbClr val="FF0000"/>
                </a:solidFill>
              </a:rPr>
              <a:t>partnership brings to its advocacy?</a:t>
            </a:r>
            <a:endParaRPr lang="en-GB" sz="2300" dirty="0">
              <a:solidFill>
                <a:srgbClr val="FF0000"/>
              </a:solidFill>
            </a:endParaRPr>
          </a:p>
        </p:txBody>
      </p:sp>
    </p:spTree>
    <p:extLst>
      <p:ext uri="{BB962C8B-B14F-4D97-AF65-F5344CB8AC3E}">
        <p14:creationId xmlns:p14="http://schemas.microsoft.com/office/powerpoint/2010/main" val="27555699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Advocacy techniques</a:t>
            </a:r>
          </a:p>
        </p:txBody>
      </p:sp>
      <p:sp>
        <p:nvSpPr>
          <p:cNvPr id="2" name="Content Placeholder 1"/>
          <p:cNvSpPr>
            <a:spLocks noGrp="1"/>
          </p:cNvSpPr>
          <p:nvPr>
            <p:ph idx="1"/>
          </p:nvPr>
        </p:nvSpPr>
        <p:spPr/>
        <p:txBody>
          <a:bodyPr>
            <a:noAutofit/>
          </a:bodyPr>
          <a:lstStyle/>
          <a:p>
            <a:r>
              <a:rPr lang="en-GB" sz="2400" b="1" dirty="0" smtClean="0"/>
              <a:t>Advocacy techniques attempt to solve a problem by getting to its root causes</a:t>
            </a:r>
          </a:p>
          <a:p>
            <a:r>
              <a:rPr lang="en-GB" sz="2400" b="1" dirty="0" smtClean="0"/>
              <a:t>You might select your strategy/chosen technique on the basis of </a:t>
            </a:r>
          </a:p>
          <a:p>
            <a:pPr>
              <a:buFontTx/>
              <a:buChar char="-"/>
            </a:pPr>
            <a:r>
              <a:rPr lang="en-GB" sz="2400" b="1" dirty="0" smtClean="0"/>
              <a:t>Context (every political environment is different)</a:t>
            </a:r>
          </a:p>
          <a:p>
            <a:pPr>
              <a:buFontTx/>
              <a:buChar char="-"/>
            </a:pPr>
            <a:r>
              <a:rPr lang="en-GB" sz="2400" b="1" dirty="0" smtClean="0"/>
              <a:t>Timing (at certain times of the year a public march might help draw attention to an issue; other times of the year a march may provoke repression)</a:t>
            </a:r>
          </a:p>
          <a:p>
            <a:pPr>
              <a:buFontTx/>
              <a:buChar char="-"/>
            </a:pPr>
            <a:r>
              <a:rPr lang="en-GB" sz="2400" b="1" dirty="0" smtClean="0"/>
              <a:t>What do you have capacity to carry out</a:t>
            </a:r>
          </a:p>
          <a:p>
            <a:pPr>
              <a:buFontTx/>
              <a:buChar char="-"/>
            </a:pPr>
            <a:r>
              <a:rPr lang="en-GB" sz="2400" b="1" dirty="0" smtClean="0"/>
              <a:t>Risk</a:t>
            </a:r>
          </a:p>
        </p:txBody>
      </p:sp>
    </p:spTree>
    <p:extLst>
      <p:ext uri="{BB962C8B-B14F-4D97-AF65-F5344CB8AC3E}">
        <p14:creationId xmlns:p14="http://schemas.microsoft.com/office/powerpoint/2010/main" val="16515661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Advocacy techniques</a:t>
            </a:r>
          </a:p>
        </p:txBody>
      </p:sp>
      <p:sp>
        <p:nvSpPr>
          <p:cNvPr id="2" name="Content Placeholder 1"/>
          <p:cNvSpPr>
            <a:spLocks noGrp="1"/>
          </p:cNvSpPr>
          <p:nvPr>
            <p:ph idx="1"/>
          </p:nvPr>
        </p:nvSpPr>
        <p:spPr/>
        <p:txBody>
          <a:bodyPr>
            <a:noAutofit/>
          </a:bodyPr>
          <a:lstStyle/>
          <a:p>
            <a:pPr marL="0" indent="0">
              <a:buNone/>
            </a:pPr>
            <a:r>
              <a:rPr lang="en-GB" sz="2000" b="1" u="sng" dirty="0" smtClean="0"/>
              <a:t>Research</a:t>
            </a:r>
          </a:p>
          <a:p>
            <a:r>
              <a:rPr lang="en-GB" sz="2000" b="1" dirty="0" smtClean="0"/>
              <a:t>Media – to increase public support (which may in turn influence decision makers e.g. Ghana); to raise profile of work </a:t>
            </a:r>
            <a:r>
              <a:rPr lang="en-GB" sz="2000" b="1" i="1" dirty="0" smtClean="0"/>
              <a:t>Girls Not Brides </a:t>
            </a:r>
            <a:r>
              <a:rPr lang="en-GB" sz="2000" b="1" dirty="0" smtClean="0"/>
              <a:t>Nepal </a:t>
            </a:r>
            <a:r>
              <a:rPr lang="en-GB" sz="2000" b="1" dirty="0" smtClean="0"/>
              <a:t>is doing</a:t>
            </a:r>
          </a:p>
          <a:p>
            <a:r>
              <a:rPr lang="en-GB" sz="2000" b="1" dirty="0" smtClean="0"/>
              <a:t>Media – HOW?  e.g. release new evidence; arrange a celebrity visit; do an editorial; hold an interesting event</a:t>
            </a:r>
          </a:p>
          <a:p>
            <a:pPr marL="0" indent="0">
              <a:buNone/>
            </a:pPr>
            <a:endParaRPr lang="en-GB" sz="2000" b="1" dirty="0"/>
          </a:p>
          <a:p>
            <a:pPr marL="0" indent="0">
              <a:buNone/>
            </a:pPr>
            <a:r>
              <a:rPr lang="en-GB" sz="2000" b="1" u="sng" dirty="0" smtClean="0"/>
              <a:t>Public mobilisation and public education</a:t>
            </a:r>
          </a:p>
          <a:p>
            <a:r>
              <a:rPr lang="en-GB" sz="2000" b="1" dirty="0" smtClean="0"/>
              <a:t>Influencing decision-makers through public pressure; influencing public attitudes, norms and practices; building broad-based support for change; raising voices of youth and affected groups</a:t>
            </a:r>
          </a:p>
          <a:p>
            <a:r>
              <a:rPr lang="en-GB" sz="2000" b="1" dirty="0" smtClean="0"/>
              <a:t>HOW? Media, large-scale campaigns, creative messaging through music, songs, theatre, videos, radio</a:t>
            </a:r>
          </a:p>
          <a:p>
            <a:endParaRPr lang="en-GB" sz="2000" b="1" dirty="0" smtClean="0"/>
          </a:p>
        </p:txBody>
      </p:sp>
    </p:spTree>
    <p:extLst>
      <p:ext uri="{BB962C8B-B14F-4D97-AF65-F5344CB8AC3E}">
        <p14:creationId xmlns:p14="http://schemas.microsoft.com/office/powerpoint/2010/main" val="126617204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Action planning</a:t>
            </a:r>
          </a:p>
        </p:txBody>
      </p:sp>
      <p:sp>
        <p:nvSpPr>
          <p:cNvPr id="2" name="Content Placeholder 1"/>
          <p:cNvSpPr>
            <a:spLocks noGrp="1"/>
          </p:cNvSpPr>
          <p:nvPr>
            <p:ph idx="1"/>
          </p:nvPr>
        </p:nvSpPr>
        <p:spPr/>
        <p:txBody>
          <a:bodyPr>
            <a:noAutofit/>
          </a:bodyPr>
          <a:lstStyle/>
          <a:p>
            <a:r>
              <a:rPr lang="en-GB" sz="2000" b="1" dirty="0" smtClean="0"/>
              <a:t>Put together all the pieces of work into an Action Plan</a:t>
            </a:r>
          </a:p>
          <a:p>
            <a:r>
              <a:rPr lang="en-GB" sz="2000" b="1" dirty="0" smtClean="0"/>
              <a:t>Refer to your objectives; SWOT; triangle analysis; Programme of Action analysis</a:t>
            </a:r>
          </a:p>
          <a:p>
            <a:pPr marL="0" indent="0">
              <a:buNone/>
            </a:pPr>
            <a:endParaRPr lang="en-GB" sz="2000" b="1" dirty="0"/>
          </a:p>
          <a:p>
            <a:r>
              <a:rPr lang="en-GB" sz="2000" b="1" dirty="0" smtClean="0"/>
              <a:t>How are you going to phase your activities? What is the timeline? </a:t>
            </a:r>
            <a:endParaRPr lang="en-GB" sz="2000" b="1" dirty="0"/>
          </a:p>
          <a:p>
            <a:r>
              <a:rPr lang="en-GB" sz="2000" b="1" dirty="0" smtClean="0"/>
              <a:t>Ask WHAT is the activity required?</a:t>
            </a:r>
          </a:p>
          <a:p>
            <a:r>
              <a:rPr lang="en-GB" sz="2000" b="1" dirty="0" smtClean="0"/>
              <a:t>WHO is going to lead on this activity? WHO will support?</a:t>
            </a:r>
          </a:p>
          <a:p>
            <a:r>
              <a:rPr lang="en-GB" sz="2000" b="1" dirty="0" smtClean="0"/>
              <a:t>WHEN will this be done? WHEN would you like to do this?</a:t>
            </a:r>
          </a:p>
          <a:p>
            <a:r>
              <a:rPr lang="en-GB" sz="2000" b="1" dirty="0" smtClean="0"/>
              <a:t>WHAT are the resources that will be required?</a:t>
            </a:r>
          </a:p>
        </p:txBody>
      </p:sp>
    </p:spTree>
    <p:extLst>
      <p:ext uri="{BB962C8B-B14F-4D97-AF65-F5344CB8AC3E}">
        <p14:creationId xmlns:p14="http://schemas.microsoft.com/office/powerpoint/2010/main" val="17676111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What is an activity?</a:t>
            </a:r>
          </a:p>
        </p:txBody>
      </p:sp>
      <p:sp>
        <p:nvSpPr>
          <p:cNvPr id="2" name="Content Placeholder 1"/>
          <p:cNvSpPr>
            <a:spLocks noGrp="1"/>
          </p:cNvSpPr>
          <p:nvPr>
            <p:ph idx="1"/>
          </p:nvPr>
        </p:nvSpPr>
        <p:spPr/>
        <p:txBody>
          <a:bodyPr>
            <a:noAutofit/>
          </a:bodyPr>
          <a:lstStyle/>
          <a:p>
            <a:pPr marL="0" indent="0">
              <a:buNone/>
            </a:pPr>
            <a:r>
              <a:rPr lang="en-GB" sz="2000" b="1" dirty="0" smtClean="0"/>
              <a:t>Be specific IF you can:</a:t>
            </a:r>
          </a:p>
          <a:p>
            <a:pPr marL="0" indent="0">
              <a:buNone/>
            </a:pPr>
            <a:endParaRPr lang="en-GB" sz="2000" b="1" dirty="0"/>
          </a:p>
          <a:p>
            <a:r>
              <a:rPr lang="en-GB" sz="2000" b="1" i="1" dirty="0" smtClean="0"/>
              <a:t>Carry out X mass media campaigns targeting the general public in XX districts of XX.</a:t>
            </a:r>
          </a:p>
          <a:p>
            <a:endParaRPr lang="en-GB" sz="2000" b="1" dirty="0"/>
          </a:p>
          <a:p>
            <a:pPr marL="0" indent="0">
              <a:buNone/>
            </a:pPr>
            <a:r>
              <a:rPr lang="en-GB" sz="2000" b="1" dirty="0" smtClean="0"/>
              <a:t>If you cannot be specific, you can be broader:</a:t>
            </a:r>
          </a:p>
          <a:p>
            <a:pPr marL="0" indent="0">
              <a:buNone/>
            </a:pPr>
            <a:endParaRPr lang="en-GB" sz="2000" b="1" dirty="0"/>
          </a:p>
          <a:p>
            <a:pPr marL="0" indent="0">
              <a:buNone/>
            </a:pPr>
            <a:r>
              <a:rPr lang="en-GB" sz="2000" b="1" dirty="0" smtClean="0"/>
              <a:t>* Carry out awareness raising campaigns involving religious leaders at community levels</a:t>
            </a:r>
          </a:p>
          <a:p>
            <a:endParaRPr lang="en-GB" sz="2000" b="1" dirty="0"/>
          </a:p>
          <a:p>
            <a:endParaRPr lang="en-GB" sz="2000" b="1" dirty="0" smtClean="0"/>
          </a:p>
          <a:p>
            <a:pPr marL="0" indent="0">
              <a:buNone/>
            </a:pPr>
            <a:endParaRPr lang="en-GB" sz="2000" b="1" dirty="0" smtClean="0"/>
          </a:p>
        </p:txBody>
      </p:sp>
    </p:spTree>
    <p:extLst>
      <p:ext uri="{BB962C8B-B14F-4D97-AF65-F5344CB8AC3E}">
        <p14:creationId xmlns:p14="http://schemas.microsoft.com/office/powerpoint/2010/main" val="11645994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Action planning – Questions to consider</a:t>
            </a:r>
          </a:p>
        </p:txBody>
      </p:sp>
      <p:sp>
        <p:nvSpPr>
          <p:cNvPr id="2" name="Content Placeholder 1"/>
          <p:cNvSpPr>
            <a:spLocks noGrp="1"/>
          </p:cNvSpPr>
          <p:nvPr>
            <p:ph idx="1"/>
          </p:nvPr>
        </p:nvSpPr>
        <p:spPr/>
        <p:txBody>
          <a:bodyPr>
            <a:noAutofit/>
          </a:bodyPr>
          <a:lstStyle/>
          <a:p>
            <a:r>
              <a:rPr lang="en-GB" sz="2800" b="1" dirty="0" smtClean="0"/>
              <a:t>Are the activities complete? Realistic?</a:t>
            </a:r>
          </a:p>
          <a:p>
            <a:r>
              <a:rPr lang="en-GB" sz="2800" b="1" dirty="0" smtClean="0"/>
              <a:t>Are all organisations contributing to the activity plan? Is the workload shared evenly enough?</a:t>
            </a:r>
          </a:p>
          <a:p>
            <a:r>
              <a:rPr lang="en-GB" sz="2800" b="1" dirty="0" smtClean="0"/>
              <a:t>Are the required resources accurate? Is it realistic to assume you can mobilise these resources</a:t>
            </a:r>
          </a:p>
          <a:p>
            <a:r>
              <a:rPr lang="en-GB" sz="2800" b="1" dirty="0" smtClean="0"/>
              <a:t>Is the timeframe achievable?</a:t>
            </a:r>
          </a:p>
        </p:txBody>
      </p:sp>
    </p:spTree>
    <p:extLst>
      <p:ext uri="{BB962C8B-B14F-4D97-AF65-F5344CB8AC3E}">
        <p14:creationId xmlns:p14="http://schemas.microsoft.com/office/powerpoint/2010/main" val="338238313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STAY FLEXIBLE!</a:t>
            </a:r>
          </a:p>
        </p:txBody>
      </p:sp>
      <p:sp>
        <p:nvSpPr>
          <p:cNvPr id="2" name="Content Placeholder 1"/>
          <p:cNvSpPr>
            <a:spLocks noGrp="1"/>
          </p:cNvSpPr>
          <p:nvPr>
            <p:ph idx="1"/>
          </p:nvPr>
        </p:nvSpPr>
        <p:spPr/>
        <p:txBody>
          <a:bodyPr>
            <a:noAutofit/>
          </a:bodyPr>
          <a:lstStyle/>
          <a:p>
            <a:r>
              <a:rPr lang="en-GB" sz="2800" b="1" dirty="0" smtClean="0"/>
              <a:t>You need this plan, but you also need to remain flexible and opportunistic</a:t>
            </a:r>
          </a:p>
          <a:p>
            <a:r>
              <a:rPr lang="en-GB" sz="2800" b="1" dirty="0" smtClean="0"/>
              <a:t>Be prepared to monitor the plan and make adjustments</a:t>
            </a:r>
          </a:p>
        </p:txBody>
      </p:sp>
    </p:spTree>
    <p:extLst>
      <p:ext uri="{BB962C8B-B14F-4D97-AF65-F5344CB8AC3E}">
        <p14:creationId xmlns:p14="http://schemas.microsoft.com/office/powerpoint/2010/main" val="297283472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Action planning</a:t>
            </a:r>
          </a:p>
        </p:txBody>
      </p:sp>
      <p:sp>
        <p:nvSpPr>
          <p:cNvPr id="2" name="Content Placeholder 1"/>
          <p:cNvSpPr>
            <a:spLocks noGrp="1"/>
          </p:cNvSpPr>
          <p:nvPr>
            <p:ph idx="1"/>
          </p:nvPr>
        </p:nvSpPr>
        <p:spPr/>
        <p:txBody>
          <a:bodyPr>
            <a:normAutofit/>
          </a:bodyPr>
          <a:lstStyle/>
          <a:p>
            <a:r>
              <a:rPr lang="en-GB" b="1" dirty="0" smtClean="0"/>
              <a:t>Now we are going to pull together all of the pieces of work you have done and put them into one implementation plan</a:t>
            </a:r>
          </a:p>
        </p:txBody>
      </p:sp>
    </p:spTree>
    <p:extLst>
      <p:ext uri="{BB962C8B-B14F-4D97-AF65-F5344CB8AC3E}">
        <p14:creationId xmlns:p14="http://schemas.microsoft.com/office/powerpoint/2010/main" val="13562090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MONITORING AND EVALUATION</a:t>
            </a:r>
          </a:p>
        </p:txBody>
      </p:sp>
      <p:sp>
        <p:nvSpPr>
          <p:cNvPr id="2" name="Content Placeholder 1"/>
          <p:cNvSpPr>
            <a:spLocks noGrp="1"/>
          </p:cNvSpPr>
          <p:nvPr>
            <p:ph idx="1"/>
          </p:nvPr>
        </p:nvSpPr>
        <p:spPr/>
        <p:txBody>
          <a:bodyPr>
            <a:noAutofit/>
          </a:bodyPr>
          <a:lstStyle/>
          <a:p>
            <a:r>
              <a:rPr lang="en-GB" sz="2800" b="1" dirty="0" smtClean="0"/>
              <a:t>Why M&amp;E?</a:t>
            </a:r>
          </a:p>
          <a:p>
            <a:r>
              <a:rPr lang="en-GB" sz="2800" b="1" dirty="0" smtClean="0"/>
              <a:t>To measure if your strategic plan is successful</a:t>
            </a:r>
          </a:p>
          <a:p>
            <a:r>
              <a:rPr lang="en-GB" sz="2800" b="1" dirty="0" smtClean="0"/>
              <a:t>To ensure you are able to respond to unpredictable events</a:t>
            </a:r>
          </a:p>
          <a:p>
            <a:r>
              <a:rPr lang="en-GB" sz="2800" b="1" dirty="0" smtClean="0"/>
              <a:t>To demonstrate your added value to donors, supporters and policy makers</a:t>
            </a:r>
          </a:p>
          <a:p>
            <a:r>
              <a:rPr lang="en-GB" sz="2800" b="1" dirty="0" smtClean="0"/>
              <a:t>To help decision making</a:t>
            </a:r>
          </a:p>
        </p:txBody>
      </p:sp>
    </p:spTree>
    <p:extLst>
      <p:ext uri="{BB962C8B-B14F-4D97-AF65-F5344CB8AC3E}">
        <p14:creationId xmlns:p14="http://schemas.microsoft.com/office/powerpoint/2010/main" val="62900463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How will this workshop be run?</a:t>
            </a:r>
          </a:p>
        </p:txBody>
      </p:sp>
      <p:sp>
        <p:nvSpPr>
          <p:cNvPr id="2" name="Content Placeholder 1"/>
          <p:cNvSpPr>
            <a:spLocks noGrp="1"/>
          </p:cNvSpPr>
          <p:nvPr>
            <p:ph idx="1"/>
          </p:nvPr>
        </p:nvSpPr>
        <p:spPr/>
        <p:txBody>
          <a:bodyPr>
            <a:normAutofit/>
          </a:bodyPr>
          <a:lstStyle/>
          <a:p>
            <a:r>
              <a:rPr lang="en-GB" sz="2600" dirty="0" smtClean="0"/>
              <a:t>We want to learn from you so…</a:t>
            </a:r>
          </a:p>
          <a:p>
            <a:r>
              <a:rPr lang="en-GB" sz="2600" dirty="0" smtClean="0"/>
              <a:t>Not much lecturing! Lots of discussion, analysis and working things out collectively</a:t>
            </a:r>
          </a:p>
          <a:p>
            <a:r>
              <a:rPr lang="en-GB" sz="2600" dirty="0" smtClean="0"/>
              <a:t>Participatory approaches</a:t>
            </a:r>
          </a:p>
          <a:p>
            <a:r>
              <a:rPr lang="en-GB" sz="2600" dirty="0" smtClean="0"/>
              <a:t>Flexibility – we have an agenda but this will be reviewed daily and amendments made for the following day</a:t>
            </a:r>
          </a:p>
          <a:p>
            <a:r>
              <a:rPr lang="en-GB" sz="2600" dirty="0" smtClean="0"/>
              <a:t>A workshop repot will be prepared to capture the outcomes of the sessions. </a:t>
            </a:r>
          </a:p>
        </p:txBody>
      </p:sp>
    </p:spTree>
    <p:extLst>
      <p:ext uri="{BB962C8B-B14F-4D97-AF65-F5344CB8AC3E}">
        <p14:creationId xmlns:p14="http://schemas.microsoft.com/office/powerpoint/2010/main" val="33289450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MONITORING AND EVALUATION</a:t>
            </a:r>
          </a:p>
        </p:txBody>
      </p:sp>
      <p:sp>
        <p:nvSpPr>
          <p:cNvPr id="2" name="Content Placeholder 1"/>
          <p:cNvSpPr>
            <a:spLocks noGrp="1"/>
          </p:cNvSpPr>
          <p:nvPr>
            <p:ph idx="1"/>
          </p:nvPr>
        </p:nvSpPr>
        <p:spPr/>
        <p:txBody>
          <a:bodyPr>
            <a:noAutofit/>
          </a:bodyPr>
          <a:lstStyle/>
          <a:p>
            <a:r>
              <a:rPr lang="en-GB" sz="2800" b="1" dirty="0" smtClean="0"/>
              <a:t>Important to track:</a:t>
            </a:r>
          </a:p>
          <a:p>
            <a:r>
              <a:rPr lang="en-GB" sz="2800" b="1" dirty="0" smtClean="0"/>
              <a:t> advocacy process  - tracking activities (e.g. minutes of meetings; numbers of people attending a campaign)</a:t>
            </a:r>
          </a:p>
          <a:p>
            <a:r>
              <a:rPr lang="en-GB" sz="2800" b="1" dirty="0" smtClean="0"/>
              <a:t>Advocacy progress – tracking whether you are achieving your objectives (number of people actively participating in a campaign; changes in skills, knowledge; research being cited in Ministerial meetings)</a:t>
            </a:r>
          </a:p>
          <a:p>
            <a:endParaRPr lang="en-GB" sz="2800" b="1" dirty="0" smtClean="0"/>
          </a:p>
        </p:txBody>
      </p:sp>
    </p:spTree>
    <p:extLst>
      <p:ext uri="{BB962C8B-B14F-4D97-AF65-F5344CB8AC3E}">
        <p14:creationId xmlns:p14="http://schemas.microsoft.com/office/powerpoint/2010/main" val="193459858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MONITORING AND EVALUATION</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206318379"/>
              </p:ext>
            </p:extLst>
          </p:nvPr>
        </p:nvGraphicFramePr>
        <p:xfrm>
          <a:off x="457200" y="1600200"/>
          <a:ext cx="8229600" cy="3484984"/>
        </p:xfrm>
        <a:graphic>
          <a:graphicData uri="http://schemas.openxmlformats.org/drawingml/2006/table">
            <a:tbl>
              <a:tblPr firstRow="1" bandRow="1">
                <a:tableStyleId>{5C22544A-7EE6-4342-B048-85BDC9FD1C3A}</a:tableStyleId>
              </a:tblPr>
              <a:tblGrid>
                <a:gridCol w="2057400"/>
                <a:gridCol w="2057400"/>
                <a:gridCol w="2057400"/>
                <a:gridCol w="2057400"/>
              </a:tblGrid>
              <a:tr h="1614368">
                <a:tc>
                  <a:txBody>
                    <a:bodyPr/>
                    <a:lstStyle/>
                    <a:p>
                      <a:r>
                        <a:rPr lang="en-GB" dirty="0" smtClean="0"/>
                        <a:t>Objective</a:t>
                      </a:r>
                      <a:endParaRPr lang="en-GB" dirty="0"/>
                    </a:p>
                  </a:txBody>
                  <a:tcPr/>
                </a:tc>
                <a:tc>
                  <a:txBody>
                    <a:bodyPr/>
                    <a:lstStyle/>
                    <a:p>
                      <a:r>
                        <a:rPr lang="en-GB" dirty="0" smtClean="0"/>
                        <a:t>Advocacy</a:t>
                      </a:r>
                      <a:r>
                        <a:rPr lang="en-GB" baseline="0" dirty="0" smtClean="0"/>
                        <a:t> process indicators</a:t>
                      </a:r>
                      <a:endParaRPr lang="en-GB" dirty="0"/>
                    </a:p>
                  </a:txBody>
                  <a:tcPr/>
                </a:tc>
                <a:tc>
                  <a:txBody>
                    <a:bodyPr/>
                    <a:lstStyle/>
                    <a:p>
                      <a:r>
                        <a:rPr lang="en-GB" dirty="0" smtClean="0"/>
                        <a:t>Advocacy progress indicators</a:t>
                      </a:r>
                      <a:endParaRPr lang="en-GB" dirty="0"/>
                    </a:p>
                  </a:txBody>
                  <a:tcPr/>
                </a:tc>
                <a:tc>
                  <a:txBody>
                    <a:bodyPr/>
                    <a:lstStyle/>
                    <a:p>
                      <a:r>
                        <a:rPr lang="en-GB" dirty="0" smtClean="0"/>
                        <a:t>Who will measure and how often?</a:t>
                      </a:r>
                      <a:endParaRPr lang="en-GB" dirty="0"/>
                    </a:p>
                  </a:txBody>
                  <a:tcPr/>
                </a:tc>
              </a:tr>
              <a:tr h="935308">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a:p>
                  </a:txBody>
                  <a:tcPr/>
                </a:tc>
              </a:tr>
              <a:tr h="935308">
                <a:tc>
                  <a:txBody>
                    <a:bodyPr/>
                    <a:lstStyle/>
                    <a:p>
                      <a:endParaRPr lang="en-GB" dirty="0"/>
                    </a:p>
                  </a:txBody>
                  <a:tcPr/>
                </a:tc>
                <a:tc>
                  <a:txBody>
                    <a:bodyPr/>
                    <a:lstStyle/>
                    <a:p>
                      <a:endParaRPr lang="en-GB"/>
                    </a:p>
                  </a:txBody>
                  <a:tcPr/>
                </a:tc>
                <a:tc>
                  <a:txBody>
                    <a:bodyPr/>
                    <a:lstStyle/>
                    <a:p>
                      <a:endParaRPr lang="en-GB"/>
                    </a:p>
                  </a:txBody>
                  <a:tcPr/>
                </a:tc>
                <a:tc>
                  <a:txBody>
                    <a:bodyPr/>
                    <a:lstStyle/>
                    <a:p>
                      <a:endParaRPr lang="en-GB" dirty="0"/>
                    </a:p>
                  </a:txBody>
                  <a:tcPr/>
                </a:tc>
              </a:tr>
            </a:tbl>
          </a:graphicData>
        </a:graphic>
      </p:graphicFrame>
    </p:spTree>
    <p:extLst>
      <p:ext uri="{BB962C8B-B14F-4D97-AF65-F5344CB8AC3E}">
        <p14:creationId xmlns:p14="http://schemas.microsoft.com/office/powerpoint/2010/main" val="177369688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MONITORING AND EVALUATION</a:t>
            </a:r>
          </a:p>
        </p:txBody>
      </p:sp>
      <p:sp>
        <p:nvSpPr>
          <p:cNvPr id="2" name="Content Placeholder 1"/>
          <p:cNvSpPr>
            <a:spLocks noGrp="1"/>
          </p:cNvSpPr>
          <p:nvPr>
            <p:ph idx="1"/>
          </p:nvPr>
        </p:nvSpPr>
        <p:spPr/>
        <p:txBody>
          <a:bodyPr/>
          <a:lstStyle/>
          <a:p>
            <a:r>
              <a:rPr lang="en-GB" dirty="0" smtClean="0"/>
              <a:t>Be selective – only measure what will help you improve future practice</a:t>
            </a:r>
          </a:p>
          <a:p>
            <a:r>
              <a:rPr lang="en-GB" dirty="0" smtClean="0"/>
              <a:t>Less is more! Keep it quick, simple, timely</a:t>
            </a:r>
          </a:p>
          <a:p>
            <a:pPr marL="0" indent="0">
              <a:buNone/>
            </a:pPr>
            <a:endParaRPr lang="en-GB" dirty="0"/>
          </a:p>
        </p:txBody>
      </p:sp>
    </p:spTree>
    <p:extLst>
      <p:ext uri="{BB962C8B-B14F-4D97-AF65-F5344CB8AC3E}">
        <p14:creationId xmlns:p14="http://schemas.microsoft.com/office/powerpoint/2010/main" val="347302181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What support do you need from the Girls Not Brides secretariat to implement your strategy?</a:t>
            </a:r>
          </a:p>
        </p:txBody>
      </p:sp>
      <p:sp>
        <p:nvSpPr>
          <p:cNvPr id="2" name="Content Placeholder 1"/>
          <p:cNvSpPr>
            <a:spLocks noGrp="1"/>
          </p:cNvSpPr>
          <p:nvPr>
            <p:ph idx="1"/>
          </p:nvPr>
        </p:nvSpPr>
        <p:spPr/>
        <p:txBody>
          <a:bodyPr>
            <a:noAutofit/>
          </a:bodyPr>
          <a:lstStyle/>
          <a:p>
            <a:endParaRPr lang="en-GB" sz="2000" b="1" dirty="0"/>
          </a:p>
          <a:p>
            <a:r>
              <a:rPr lang="en-GB" sz="2000" b="1" dirty="0" smtClean="0"/>
              <a:t>Programme development support (e.g. developing the pilot programme)</a:t>
            </a:r>
          </a:p>
          <a:p>
            <a:r>
              <a:rPr lang="en-GB" sz="2000" b="1" dirty="0" smtClean="0"/>
              <a:t>Donor liaison</a:t>
            </a:r>
          </a:p>
          <a:p>
            <a:r>
              <a:rPr lang="en-GB" sz="2000" b="1" dirty="0" smtClean="0"/>
              <a:t>Technical advice – e.g. in advocacy strategies, policy analysis</a:t>
            </a:r>
          </a:p>
          <a:p>
            <a:r>
              <a:rPr lang="en-GB" sz="2000" b="1" dirty="0" smtClean="0"/>
              <a:t>Capacity building – by the secretariat or by a third party</a:t>
            </a:r>
          </a:p>
          <a:p>
            <a:r>
              <a:rPr lang="en-GB" sz="2000" b="1" dirty="0" smtClean="0"/>
              <a:t>Support to convene another meeting to finalise the strategic plan</a:t>
            </a:r>
          </a:p>
          <a:p>
            <a:r>
              <a:rPr lang="en-GB" sz="2000" b="1" dirty="0" smtClean="0"/>
              <a:t>Editorial support (to edit the final strategic plan)</a:t>
            </a:r>
          </a:p>
          <a:p>
            <a:r>
              <a:rPr lang="en-GB" sz="2000" b="1" dirty="0" smtClean="0"/>
              <a:t>Support to develop a communications plan/digital advocacy/campaigns</a:t>
            </a:r>
          </a:p>
          <a:p>
            <a:r>
              <a:rPr lang="en-GB" sz="2000" b="1" dirty="0" smtClean="0"/>
              <a:t>Connections with other National Partnerships – to share learnings</a:t>
            </a:r>
          </a:p>
          <a:p>
            <a:pPr marL="0" indent="0">
              <a:buNone/>
            </a:pPr>
            <a:endParaRPr lang="en-GB" sz="2000" b="1" dirty="0" smtClean="0"/>
          </a:p>
        </p:txBody>
      </p:sp>
    </p:spTree>
    <p:extLst>
      <p:ext uri="{BB962C8B-B14F-4D97-AF65-F5344CB8AC3E}">
        <p14:creationId xmlns:p14="http://schemas.microsoft.com/office/powerpoint/2010/main" val="4022557960"/>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Next steps</a:t>
            </a:r>
          </a:p>
        </p:txBody>
      </p:sp>
      <p:sp>
        <p:nvSpPr>
          <p:cNvPr id="2" name="Content Placeholder 1"/>
          <p:cNvSpPr>
            <a:spLocks noGrp="1"/>
          </p:cNvSpPr>
          <p:nvPr>
            <p:ph idx="1"/>
          </p:nvPr>
        </p:nvSpPr>
        <p:spPr/>
        <p:txBody>
          <a:bodyPr>
            <a:noAutofit/>
          </a:bodyPr>
          <a:lstStyle/>
          <a:p>
            <a:pPr marL="457200" indent="-457200">
              <a:buAutoNum type="arabicParenR"/>
            </a:pPr>
            <a:r>
              <a:rPr lang="en-GB" sz="2000" b="1" dirty="0" smtClean="0"/>
              <a:t>Documentation of the workshop materials, translation of materials into Nepali</a:t>
            </a:r>
          </a:p>
          <a:p>
            <a:pPr marL="457200" indent="-457200">
              <a:buAutoNum type="arabicParenR"/>
            </a:pPr>
            <a:r>
              <a:rPr lang="en-GB" sz="2000" b="1" dirty="0" smtClean="0"/>
              <a:t>Finalising goal, objectives, activities</a:t>
            </a:r>
          </a:p>
          <a:p>
            <a:pPr marL="457200" indent="-457200">
              <a:buAutoNum type="arabicParenR"/>
            </a:pPr>
            <a:r>
              <a:rPr lang="en-GB" sz="2000" b="1" dirty="0" smtClean="0"/>
              <a:t>DEVELOPING AN M&amp;E FRAMEWORK</a:t>
            </a:r>
          </a:p>
          <a:p>
            <a:pPr marL="457200" indent="-457200">
              <a:buAutoNum type="arabicParenR"/>
            </a:pPr>
            <a:r>
              <a:rPr lang="en-GB" sz="2000" b="1" dirty="0" smtClean="0"/>
              <a:t>DEVELOPING A BUDGET</a:t>
            </a:r>
          </a:p>
          <a:p>
            <a:pPr marL="457200" indent="-457200">
              <a:buAutoNum type="arabicParenR"/>
            </a:pPr>
            <a:r>
              <a:rPr lang="en-GB" sz="2000" b="1" dirty="0" smtClean="0"/>
              <a:t>Writing up strategic plan</a:t>
            </a:r>
          </a:p>
          <a:p>
            <a:pPr marL="457200" indent="-457200">
              <a:buAutoNum type="arabicParenR"/>
            </a:pPr>
            <a:r>
              <a:rPr lang="en-GB" sz="2000" b="1" dirty="0" smtClean="0"/>
              <a:t>How will you disseminate this strategic plan?</a:t>
            </a:r>
            <a:endParaRPr lang="en-GB" sz="2000" b="1" dirty="0"/>
          </a:p>
          <a:p>
            <a:pPr marL="0" indent="0">
              <a:buNone/>
            </a:pPr>
            <a:endParaRPr lang="en-GB" sz="2000" b="1" dirty="0" smtClean="0"/>
          </a:p>
        </p:txBody>
      </p:sp>
    </p:spTree>
    <p:extLst>
      <p:ext uri="{BB962C8B-B14F-4D97-AF65-F5344CB8AC3E}">
        <p14:creationId xmlns:p14="http://schemas.microsoft.com/office/powerpoint/2010/main" val="5257244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dirty="0" smtClean="0">
                <a:latin typeface="Arial Narrow"/>
                <a:cs typeface="Arial Narrow"/>
              </a:rPr>
              <a:t>Monitoring groups</a:t>
            </a:r>
          </a:p>
        </p:txBody>
      </p:sp>
      <p:sp>
        <p:nvSpPr>
          <p:cNvPr id="2" name="Content Placeholder 1"/>
          <p:cNvSpPr>
            <a:spLocks noGrp="1"/>
          </p:cNvSpPr>
          <p:nvPr>
            <p:ph idx="1"/>
          </p:nvPr>
        </p:nvSpPr>
        <p:spPr/>
        <p:txBody>
          <a:bodyPr/>
          <a:lstStyle/>
          <a:p>
            <a:r>
              <a:rPr lang="en-GB" dirty="0" smtClean="0"/>
              <a:t>Each day a ‘monitoring’ group (4-5 people) will review the workshop and give feedback to inform the next day</a:t>
            </a:r>
          </a:p>
          <a:p>
            <a:r>
              <a:rPr lang="en-GB" dirty="0" smtClean="0"/>
              <a:t>Group should review the day and provide feedback to facilitators on what works</a:t>
            </a:r>
          </a:p>
          <a:p>
            <a:r>
              <a:rPr lang="en-GB" dirty="0" smtClean="0"/>
              <a:t>Facilitators need to amend agenda for following day based upon recommendations</a:t>
            </a:r>
            <a:endParaRPr lang="en-GB" dirty="0"/>
          </a:p>
        </p:txBody>
      </p:sp>
    </p:spTree>
    <p:extLst>
      <p:ext uri="{BB962C8B-B14F-4D97-AF65-F5344CB8AC3E}">
        <p14:creationId xmlns:p14="http://schemas.microsoft.com/office/powerpoint/2010/main" val="8443632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Timeline</a:t>
            </a:r>
          </a:p>
        </p:txBody>
      </p:sp>
      <p:sp>
        <p:nvSpPr>
          <p:cNvPr id="2" name="Content Placeholder 1"/>
          <p:cNvSpPr>
            <a:spLocks noGrp="1"/>
          </p:cNvSpPr>
          <p:nvPr>
            <p:ph idx="1"/>
          </p:nvPr>
        </p:nvSpPr>
        <p:spPr/>
        <p:txBody>
          <a:bodyPr>
            <a:normAutofit/>
          </a:bodyPr>
          <a:lstStyle/>
          <a:p>
            <a:r>
              <a:rPr lang="en-GB" sz="2000" dirty="0" smtClean="0">
                <a:solidFill>
                  <a:srgbClr val="FF0000"/>
                </a:solidFill>
              </a:rPr>
              <a:t>Timeline exercise – 1 hour</a:t>
            </a:r>
          </a:p>
          <a:p>
            <a:pPr lvl="0"/>
            <a:r>
              <a:rPr lang="en-GB" sz="2000" dirty="0"/>
              <a:t>Map your biggest achievements/biggest advocacy activities on this timeline</a:t>
            </a:r>
          </a:p>
          <a:p>
            <a:pPr lvl="0"/>
            <a:r>
              <a:rPr lang="en-GB" sz="2000" dirty="0"/>
              <a:t>How did the partnership/organisation change internally (e.g. growth of membership, funding, governance)</a:t>
            </a:r>
          </a:p>
          <a:p>
            <a:pPr lvl="0"/>
            <a:r>
              <a:rPr lang="en-GB" sz="2000" dirty="0"/>
              <a:t>Map what were the key obstacles you faced as a partnership</a:t>
            </a:r>
          </a:p>
          <a:p>
            <a:pPr marL="0" indent="0">
              <a:buNone/>
            </a:pPr>
            <a:r>
              <a:rPr lang="en-GB" sz="2000" dirty="0" smtClean="0"/>
              <a:t>EXTERNAL </a:t>
            </a:r>
            <a:r>
              <a:rPr lang="en-GB" sz="2000" dirty="0"/>
              <a:t>environment:</a:t>
            </a:r>
          </a:p>
          <a:p>
            <a:pPr lvl="0"/>
            <a:r>
              <a:rPr lang="en-GB" sz="2000" dirty="0"/>
              <a:t>What was happening in the policy environment with regards to CM? E.g. when did the issue emerge on the agenda/when did the issue grow on the public agenda?</a:t>
            </a:r>
          </a:p>
          <a:p>
            <a:pPr lvl="0"/>
            <a:r>
              <a:rPr lang="en-GB" sz="2000" dirty="0"/>
              <a:t>Who was for us/against </a:t>
            </a:r>
            <a:r>
              <a:rPr lang="en-GB" sz="2000" dirty="0" smtClean="0"/>
              <a:t>us?</a:t>
            </a:r>
            <a:endParaRPr lang="en-GB" sz="2000" dirty="0"/>
          </a:p>
          <a:p>
            <a:pPr marL="0" indent="0">
              <a:buNone/>
            </a:pPr>
            <a:endParaRPr lang="en-GB" sz="2000" dirty="0">
              <a:solidFill>
                <a:srgbClr val="FF0000"/>
              </a:solidFill>
            </a:endParaRPr>
          </a:p>
        </p:txBody>
      </p:sp>
    </p:spTree>
    <p:extLst>
      <p:ext uri="{BB962C8B-B14F-4D97-AF65-F5344CB8AC3E}">
        <p14:creationId xmlns:p14="http://schemas.microsoft.com/office/powerpoint/2010/main" val="9482977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SWOT Analysis</a:t>
            </a:r>
          </a:p>
        </p:txBody>
      </p:sp>
      <p:sp>
        <p:nvSpPr>
          <p:cNvPr id="2" name="Content Placeholder 1"/>
          <p:cNvSpPr>
            <a:spLocks noGrp="1"/>
          </p:cNvSpPr>
          <p:nvPr>
            <p:ph idx="1"/>
          </p:nvPr>
        </p:nvSpPr>
        <p:spPr/>
        <p:txBody>
          <a:bodyPr>
            <a:normAutofit/>
          </a:bodyPr>
          <a:lstStyle/>
          <a:p>
            <a:r>
              <a:rPr lang="en-GB" sz="2000" dirty="0" smtClean="0"/>
              <a:t>SWOT Analysis- assessing ourselves and our environment.</a:t>
            </a:r>
          </a:p>
          <a:p>
            <a:r>
              <a:rPr lang="en-GB" sz="2000" dirty="0" smtClean="0"/>
              <a:t>An exercise to help us understand our qualities and limitations as and partnership and analyse the environment in which we work.</a:t>
            </a:r>
          </a:p>
          <a:p>
            <a:r>
              <a:rPr lang="en-GB" sz="2000" dirty="0" smtClean="0">
                <a:solidFill>
                  <a:srgbClr val="FF0000"/>
                </a:solidFill>
              </a:rPr>
              <a:t>S</a:t>
            </a:r>
            <a:r>
              <a:rPr lang="en-GB" sz="2000" dirty="0" smtClean="0"/>
              <a:t>= Strengths (internal). Think about what makes our partnership strong; which assets and qualities do we have?</a:t>
            </a:r>
          </a:p>
          <a:p>
            <a:r>
              <a:rPr lang="en-GB" sz="2000" dirty="0" smtClean="0">
                <a:solidFill>
                  <a:srgbClr val="FF0000"/>
                </a:solidFill>
              </a:rPr>
              <a:t>W</a:t>
            </a:r>
            <a:r>
              <a:rPr lang="en-GB" sz="2000" dirty="0" smtClean="0"/>
              <a:t>= Weakness (internal). What are our limitations? Where can we not deliver and what needs to improve?</a:t>
            </a:r>
          </a:p>
          <a:p>
            <a:r>
              <a:rPr lang="en-GB" sz="2000" dirty="0" smtClean="0">
                <a:solidFill>
                  <a:srgbClr val="FF0000"/>
                </a:solidFill>
              </a:rPr>
              <a:t>O</a:t>
            </a:r>
            <a:r>
              <a:rPr lang="en-GB" sz="2000" dirty="0" smtClean="0"/>
              <a:t>= Opportunities (external). What are the opportunities for us to make a difference or have influence/power. What opportunities do we need to make use of to achieve our goal?</a:t>
            </a:r>
          </a:p>
          <a:p>
            <a:r>
              <a:rPr lang="en-GB" sz="2000" dirty="0" smtClean="0">
                <a:solidFill>
                  <a:srgbClr val="FF0000"/>
                </a:solidFill>
              </a:rPr>
              <a:t>T</a:t>
            </a:r>
            <a:r>
              <a:rPr lang="en-GB" sz="2000" dirty="0" smtClean="0"/>
              <a:t>= Threats (external). What are the risks we face? How do they influence our work? And how can we mitigate them? </a:t>
            </a:r>
          </a:p>
          <a:p>
            <a:pPr marL="0" indent="0">
              <a:buNone/>
            </a:pPr>
            <a:endParaRPr lang="en-GB" sz="2000" dirty="0">
              <a:solidFill>
                <a:srgbClr val="FF0000"/>
              </a:solidFill>
            </a:endParaRPr>
          </a:p>
        </p:txBody>
      </p:sp>
    </p:spTree>
    <p:extLst>
      <p:ext uri="{BB962C8B-B14F-4D97-AF65-F5344CB8AC3E}">
        <p14:creationId xmlns:p14="http://schemas.microsoft.com/office/powerpoint/2010/main" val="7944746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SWOT Analysis</a:t>
            </a:r>
          </a:p>
        </p:txBody>
      </p:sp>
      <p:sp>
        <p:nvSpPr>
          <p:cNvPr id="2" name="Content Placeholder 1"/>
          <p:cNvSpPr>
            <a:spLocks noGrp="1"/>
          </p:cNvSpPr>
          <p:nvPr>
            <p:ph idx="1"/>
          </p:nvPr>
        </p:nvSpPr>
        <p:spPr/>
        <p:txBody>
          <a:bodyPr>
            <a:normAutofit/>
          </a:bodyPr>
          <a:lstStyle/>
          <a:p>
            <a:r>
              <a:rPr lang="en-GB" sz="2000" dirty="0" smtClean="0">
                <a:solidFill>
                  <a:srgbClr val="FF0000"/>
                </a:solidFill>
              </a:rPr>
              <a:t>Group exercise- 30 mins</a:t>
            </a:r>
          </a:p>
          <a:p>
            <a:r>
              <a:rPr lang="en-GB" sz="2000" dirty="0" smtClean="0"/>
              <a:t>Divide into 3 groups</a:t>
            </a:r>
          </a:p>
          <a:p>
            <a:r>
              <a:rPr lang="en-GB" sz="2000" dirty="0" smtClean="0"/>
              <a:t>Fill in the SWOT analysis as a group (30 mins). </a:t>
            </a:r>
          </a:p>
          <a:p>
            <a:r>
              <a:rPr lang="en-GB" sz="2000" dirty="0" smtClean="0"/>
              <a:t>Use the handout as a guide.</a:t>
            </a:r>
          </a:p>
          <a:p>
            <a:r>
              <a:rPr lang="en-GB" sz="2000" dirty="0" smtClean="0"/>
              <a:t>Write down you SWOT analysis on a flipchart.</a:t>
            </a:r>
          </a:p>
          <a:p>
            <a:pPr marL="0" indent="0">
              <a:buNone/>
            </a:pPr>
            <a:endParaRPr lang="en-GB" sz="2000" dirty="0"/>
          </a:p>
        </p:txBody>
      </p:sp>
    </p:spTree>
    <p:extLst>
      <p:ext uri="{BB962C8B-B14F-4D97-AF65-F5344CB8AC3E}">
        <p14:creationId xmlns:p14="http://schemas.microsoft.com/office/powerpoint/2010/main" val="36648998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bwMode="auto">
          <a:xfrm>
            <a:off x="493204" y="260648"/>
            <a:ext cx="8229600" cy="1143000"/>
          </a:xfrm>
          <a:prstGeom prst="rect">
            <a:avLst/>
          </a:prstGeom>
          <a:solidFill>
            <a:srgbClr val="A7D6A6"/>
          </a:solidFill>
          <a:ln w="9525">
            <a:noFill/>
            <a:miter lim="800000"/>
            <a:headEnd/>
            <a:tailEnd/>
          </a:ln>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r>
              <a:rPr lang="en-US" sz="3000" b="1" i="1" dirty="0" smtClean="0">
                <a:latin typeface="Arial Narrow"/>
                <a:cs typeface="Arial Narrow"/>
              </a:rPr>
              <a:t>Vison and Values</a:t>
            </a:r>
          </a:p>
        </p:txBody>
      </p:sp>
      <p:sp>
        <p:nvSpPr>
          <p:cNvPr id="2" name="Content Placeholder 1"/>
          <p:cNvSpPr>
            <a:spLocks noGrp="1"/>
          </p:cNvSpPr>
          <p:nvPr>
            <p:ph idx="1"/>
          </p:nvPr>
        </p:nvSpPr>
        <p:spPr/>
        <p:txBody>
          <a:bodyPr>
            <a:normAutofit/>
          </a:bodyPr>
          <a:lstStyle/>
          <a:p>
            <a:r>
              <a:rPr lang="en-GB" sz="2000" dirty="0" smtClean="0"/>
              <a:t>We exist </a:t>
            </a:r>
            <a:r>
              <a:rPr lang="en-GB" sz="2000" dirty="0"/>
              <a:t>because they want to make a difference in society. </a:t>
            </a:r>
            <a:endParaRPr lang="en-GB" sz="2000" dirty="0" smtClean="0"/>
          </a:p>
          <a:p>
            <a:r>
              <a:rPr lang="en-GB" sz="2000" dirty="0" smtClean="0"/>
              <a:t>A vision is a statement of how you how society </a:t>
            </a:r>
            <a:r>
              <a:rPr lang="en-GB" sz="2000" dirty="0"/>
              <a:t>could or should be in the future. </a:t>
            </a:r>
            <a:r>
              <a:rPr lang="en-GB" sz="2000" dirty="0" smtClean="0"/>
              <a:t>It is what you ultimately try to achieve.</a:t>
            </a:r>
          </a:p>
          <a:p>
            <a:r>
              <a:rPr lang="en-GB" sz="2000" dirty="0" smtClean="0"/>
              <a:t>A vision </a:t>
            </a:r>
            <a:r>
              <a:rPr lang="en-GB" sz="2000" dirty="0"/>
              <a:t>is not something </a:t>
            </a:r>
            <a:r>
              <a:rPr lang="en-GB" sz="2000" dirty="0" smtClean="0"/>
              <a:t>you </a:t>
            </a:r>
            <a:r>
              <a:rPr lang="en-GB" sz="2000" dirty="0"/>
              <a:t>can achieve on </a:t>
            </a:r>
            <a:r>
              <a:rPr lang="en-GB" sz="2000" dirty="0" smtClean="0"/>
              <a:t>your own. You need other stakeholder to achieve your vision.</a:t>
            </a:r>
          </a:p>
          <a:p>
            <a:r>
              <a:rPr lang="en-GB" sz="2000" dirty="0" smtClean="0"/>
              <a:t>A vison guides you in your work </a:t>
            </a:r>
            <a:r>
              <a:rPr lang="en-GB" sz="2000" dirty="0"/>
              <a:t>and which </a:t>
            </a:r>
            <a:r>
              <a:rPr lang="en-GB" sz="2000" dirty="0" smtClean="0"/>
              <a:t>you </a:t>
            </a:r>
            <a:r>
              <a:rPr lang="en-GB" sz="2000" dirty="0"/>
              <a:t>believe can be achieved if enough projects and organisations share the vision and work towards it. </a:t>
            </a:r>
            <a:endParaRPr lang="en-GB" sz="2000" dirty="0" smtClean="0"/>
          </a:p>
          <a:p>
            <a:r>
              <a:rPr lang="en-GB" sz="2000" dirty="0" smtClean="0"/>
              <a:t>For example:</a:t>
            </a:r>
          </a:p>
          <a:p>
            <a:pPr marL="0" indent="0">
              <a:buNone/>
            </a:pPr>
            <a:endParaRPr lang="en-GB" sz="2000" dirty="0" smtClean="0"/>
          </a:p>
          <a:p>
            <a:pPr marL="0" indent="0" algn="ctr">
              <a:buNone/>
            </a:pPr>
            <a:r>
              <a:rPr lang="en-GB" sz="1800" i="1" dirty="0" smtClean="0"/>
              <a:t>We </a:t>
            </a:r>
            <a:r>
              <a:rPr lang="en-GB" sz="1800" i="1" dirty="0"/>
              <a:t>strive to contribute to a society where every citizen has equal access to quality health care and is able to live in an environment which supports quality health through access for all to clean water, healthy food and sanitary living conditions. </a:t>
            </a:r>
          </a:p>
        </p:txBody>
      </p:sp>
    </p:spTree>
    <p:extLst>
      <p:ext uri="{BB962C8B-B14F-4D97-AF65-F5344CB8AC3E}">
        <p14:creationId xmlns:p14="http://schemas.microsoft.com/office/powerpoint/2010/main" val="2134465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3623</TotalTime>
  <Words>2573</Words>
  <Application>Microsoft Office PowerPoint</Application>
  <PresentationFormat>On-screen Show (4:3)</PresentationFormat>
  <Paragraphs>317</Paragraphs>
  <Slides>44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44</vt:i4>
      </vt:variant>
    </vt:vector>
  </HeadingPairs>
  <TitlesOfParts>
    <vt:vector size="49" baseType="lpstr">
      <vt:lpstr>Arial</vt:lpstr>
      <vt:lpstr>Arial Narrow</vt:lpstr>
      <vt:lpstr>Calibri</vt:lpstr>
      <vt:lpstr>Times New Roman</vt:lpstr>
      <vt:lpstr>Office Theme</vt:lpstr>
      <vt:lpstr>Strategic Planning Workshop for National Partnerships </vt:lpstr>
      <vt:lpstr>Introductions – hopes and concerns</vt:lpstr>
      <vt:lpstr>Workshop objectives</vt:lpstr>
      <vt:lpstr>How will this workshop be run?</vt:lpstr>
      <vt:lpstr>Monitoring groups</vt:lpstr>
      <vt:lpstr>Timeline</vt:lpstr>
      <vt:lpstr>SWOT Analysis</vt:lpstr>
      <vt:lpstr>SWOT Analysis</vt:lpstr>
      <vt:lpstr>Vison and Values</vt:lpstr>
      <vt:lpstr>Vison- our current mission statement</vt:lpstr>
      <vt:lpstr>Vison and Values</vt:lpstr>
      <vt:lpstr>Values</vt:lpstr>
      <vt:lpstr>Values- Membership Principles</vt:lpstr>
      <vt:lpstr>Values</vt:lpstr>
      <vt:lpstr>Day 2</vt:lpstr>
      <vt:lpstr>Triangle analysis</vt:lpstr>
      <vt:lpstr>Triangle Analysis</vt:lpstr>
      <vt:lpstr>Stakeholder Analysis</vt:lpstr>
      <vt:lpstr>Stakeholder Analysis- private, public and civil society</vt:lpstr>
      <vt:lpstr>Stakeholder Analysis</vt:lpstr>
      <vt:lpstr>Stakeholder Analysis- group work</vt:lpstr>
      <vt:lpstr>Weaknesses and Opportunities- results</vt:lpstr>
      <vt:lpstr>Objective setting</vt:lpstr>
      <vt:lpstr>SMART OBJECTIVES</vt:lpstr>
      <vt:lpstr>DEVELOPING OBJECTIVES</vt:lpstr>
      <vt:lpstr>HOW DO WE CHOOSE OBJECTIVES?</vt:lpstr>
      <vt:lpstr>Day 3</vt:lpstr>
      <vt:lpstr>Understanding advocacy</vt:lpstr>
      <vt:lpstr>Characteristics of advocacy at Girls Not Brides</vt:lpstr>
      <vt:lpstr>Why youth and young people?</vt:lpstr>
      <vt:lpstr>Characteristics of advocacy at Girls Not Brides</vt:lpstr>
      <vt:lpstr>Advocacy techniques</vt:lpstr>
      <vt:lpstr>Advocacy techniques</vt:lpstr>
      <vt:lpstr>Action planning</vt:lpstr>
      <vt:lpstr>What is an activity?</vt:lpstr>
      <vt:lpstr>Action planning – Questions to consider</vt:lpstr>
      <vt:lpstr>STAY FLEXIBLE!</vt:lpstr>
      <vt:lpstr>Action planning</vt:lpstr>
      <vt:lpstr>MONITORING AND EVALUATION</vt:lpstr>
      <vt:lpstr>MONITORING AND EVALUATION</vt:lpstr>
      <vt:lpstr>MONITORING AND EVALUATION</vt:lpstr>
      <vt:lpstr>MONITORING AND EVALUATION</vt:lpstr>
      <vt:lpstr>What support do you need from the Girls Not Brides secretariat to implement your strategy?</vt:lpstr>
      <vt:lpstr>Next steps</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Sophie Drouet</dc:creator>
  <cp:lastModifiedBy>Sophie Drouet</cp:lastModifiedBy>
  <cp:revision>84</cp:revision>
  <dcterms:created xsi:type="dcterms:W3CDTF">2014-09-04T12:32:42Z</dcterms:created>
  <dcterms:modified xsi:type="dcterms:W3CDTF">2016-02-22T15:40:00Z</dcterms:modified>
</cp:coreProperties>
</file>