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>
      <p:cViewPr>
        <p:scale>
          <a:sx n="82" d="100"/>
          <a:sy n="82" d="100"/>
        </p:scale>
        <p:origin x="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3BC652A2-F0B6-4C09-957B-A2FBB39F0EFC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24C29256-97BA-41D4-957B-03A207214A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65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73919BAE-04B7-4712-8758-3A0B06E8FA60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C84C9BA1-7EFA-4A0C-B032-0A632DD96C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3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Equity</a:t>
            </a:r>
            <a:r>
              <a:rPr lang="nl-NL" baseline="0" dirty="0" smtClean="0"/>
              <a:t> not the same as equality: contribution does not have to be the same. But each partner has an equal right to be at the table and each partners contribution is valued</a:t>
            </a:r>
          </a:p>
          <a:p>
            <a:r>
              <a:rPr lang="nl-NL" baseline="0" dirty="0" smtClean="0"/>
              <a:t>Transparency: needed to built trust. Trust is often mentioned as challenge, but is not there from the start. Open, honest, accountability</a:t>
            </a:r>
          </a:p>
          <a:p>
            <a:r>
              <a:rPr lang="nl-NL" baseline="0" dirty="0" smtClean="0"/>
              <a:t>Mutual benefit: if a partner is expected to contribute, they are also entitled to gain from it. Only in this way, partners will be committed (reference to game).</a:t>
            </a:r>
          </a:p>
          <a:p>
            <a:endParaRPr lang="nl-NL" baseline="0" dirty="0" smtClean="0"/>
          </a:p>
          <a:p>
            <a:r>
              <a:rPr lang="nl-NL" baseline="0" dirty="0" smtClean="0"/>
              <a:t>Make them explicit and regularly reflect on them!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BA1-7EFA-4A0C-B032-0A632DD96CB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0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bottlenecks: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Partnership seen as goal and not as means: focus on how to sustain partnership instead of the outcomes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Recognize what has been achieved and learned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BA1-7EFA-4A0C-B032-0A632DD96CB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5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Although each partnerships</a:t>
            </a:r>
            <a:r>
              <a:rPr lang="nl-NL" baseline="0" dirty="0" smtClean="0"/>
              <a:t> is unique in owm setting, there are some typical steps and activities in each partnership</a:t>
            </a:r>
            <a:endParaRPr lang="nl-NL" dirty="0" smtClean="0"/>
          </a:p>
          <a:p>
            <a:r>
              <a:rPr lang="nl-NL" dirty="0" smtClean="0"/>
              <a:t>Where</a:t>
            </a:r>
            <a:r>
              <a:rPr lang="nl-NL" baseline="0" dirty="0" smtClean="0"/>
              <a:t> would  you position your partnership in this framework?</a:t>
            </a:r>
          </a:p>
          <a:p>
            <a:r>
              <a:rPr lang="nl-NL" baseline="0" dirty="0" smtClean="0"/>
              <a:t>What are main obstacles or challenges you encounter in this phase?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BA1-7EFA-4A0C-B032-0A632DD96CB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1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baseline="0" dirty="0" smtClean="0"/>
              <a:t>Partnering is not always the best option: partnership as a means, not as a goal</a:t>
            </a:r>
          </a:p>
          <a:p>
            <a:pPr>
              <a:buFontTx/>
              <a:buChar char="-"/>
            </a:pPr>
            <a:r>
              <a:rPr lang="nl-NL" baseline="0" dirty="0" smtClean="0"/>
              <a:t>Explore: keep options open as long as possible</a:t>
            </a:r>
          </a:p>
          <a:p>
            <a:pPr>
              <a:buFontTx/>
              <a:buChar char="-"/>
            </a:pPr>
            <a:r>
              <a:rPr lang="nl-NL" baseline="0" dirty="0" smtClean="0"/>
              <a:t>Invest in relationships and deepening understanding before committing to partnership: assumptions, values.  Investing now will pay off later.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Bottlenecks: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Signing agreements too soon: not enough time invested in getting to know each other and each other values and expectations. A lot left ‘implicit’ and vulnerable to different interpretations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Agreements made on what you want to achieve, but not on how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 and activities agreed are too ambitious/not realistic: no discussions on challenges and constraints the coalition may face &gt; this will lead to frustrations later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BA1-7EFA-4A0C-B032-0A632DD96CB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56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All</a:t>
            </a:r>
            <a:r>
              <a:rPr lang="nl-NL" baseline="0" dirty="0" smtClean="0"/>
              <a:t> take a piece of paper and write down in some key words:</a:t>
            </a:r>
          </a:p>
          <a:p>
            <a:pPr>
              <a:buFontTx/>
              <a:buChar char="-"/>
            </a:pPr>
            <a:r>
              <a:rPr lang="nl-NL" baseline="0" dirty="0" smtClean="0"/>
              <a:t>What is child marriage? (age, setting) </a:t>
            </a:r>
          </a:p>
          <a:p>
            <a:pPr>
              <a:buFontTx/>
              <a:buChar char="-"/>
            </a:pPr>
            <a:r>
              <a:rPr lang="nl-NL" baseline="0" dirty="0" smtClean="0"/>
              <a:t>Why is it a problem?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BA1-7EFA-4A0C-B032-0A632DD96CB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9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Although each partnerships</a:t>
            </a:r>
            <a:r>
              <a:rPr lang="nl-NL" baseline="0" dirty="0" smtClean="0"/>
              <a:t> is unique in owm setting, there are some typical steps and activities in each partnership</a:t>
            </a:r>
            <a:endParaRPr lang="nl-NL" dirty="0" smtClean="0"/>
          </a:p>
          <a:p>
            <a:r>
              <a:rPr lang="nl-NL" dirty="0" smtClean="0"/>
              <a:t>Where</a:t>
            </a:r>
            <a:r>
              <a:rPr lang="nl-NL" baseline="0" dirty="0" smtClean="0"/>
              <a:t> would  you position your partnership in this framework?</a:t>
            </a:r>
          </a:p>
          <a:p>
            <a:r>
              <a:rPr lang="nl-NL" baseline="0" dirty="0" smtClean="0"/>
              <a:t>What are main obstacles or challenges you encounter in this phase?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BA1-7EFA-4A0C-B032-0A632DD96CB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0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Difficult</a:t>
            </a:r>
            <a:r>
              <a:rPr lang="nl-NL" baseline="0" dirty="0" smtClean="0"/>
              <a:t> phase: from planning to doing mode</a:t>
            </a:r>
          </a:p>
          <a:p>
            <a:r>
              <a:rPr lang="nl-NL" baseline="0" dirty="0" smtClean="0"/>
              <a:t>Over or under promised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bottlenecks in this phase: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partnership is reliant on just a few individuals. Roles and responsibilities are not clear or do  not work out as expected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Administration and support mechanisms of partnership: internal/external. How to ensure commitment?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Communication: internal and external.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making processes: understood and equal power to all partners. Who records and communicates decisions?</a:t>
            </a:r>
          </a:p>
          <a:p>
            <a:endParaRPr lang="nl-NL" baseline="0" dirty="0" smtClean="0"/>
          </a:p>
          <a:p>
            <a:r>
              <a:rPr lang="nl-NL" baseline="0" dirty="0" smtClean="0"/>
              <a:t>Is everybody contributing as agreed?</a:t>
            </a:r>
          </a:p>
          <a:p>
            <a:r>
              <a:rPr lang="nl-NL" baseline="0" dirty="0" smtClean="0"/>
              <a:t>Do not operate in isolation: reach out to stakeholders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BA1-7EFA-4A0C-B032-0A632DD96CB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2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Although each partnerships</a:t>
            </a:r>
            <a:r>
              <a:rPr lang="nl-NL" baseline="0" dirty="0" smtClean="0"/>
              <a:t> is unique in owm setting, there are some typical steps and activities in each partnership</a:t>
            </a:r>
            <a:endParaRPr lang="nl-NL" dirty="0" smtClean="0"/>
          </a:p>
          <a:p>
            <a:r>
              <a:rPr lang="nl-NL" dirty="0" smtClean="0"/>
              <a:t>Where</a:t>
            </a:r>
            <a:r>
              <a:rPr lang="nl-NL" baseline="0" dirty="0" smtClean="0"/>
              <a:t> would  you position your partnership in this framework?</a:t>
            </a:r>
          </a:p>
          <a:p>
            <a:r>
              <a:rPr lang="nl-NL" baseline="0" dirty="0" smtClean="0"/>
              <a:t>What are main obstacles or challenges you encounter in this phase?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BA1-7EFA-4A0C-B032-0A632DD96CB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18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bottlenecks in this phase: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clear indicators milestones set for the partnership: difficult to keep track of how it is going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eye for unexpected benefits/outcomes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make changes when things do not work out as desired/expected: adapt plans and agreements if necessary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BA1-7EFA-4A0C-B032-0A632DD96CB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8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Although each partnerships</a:t>
            </a:r>
            <a:r>
              <a:rPr lang="nl-NL" baseline="0" dirty="0" smtClean="0"/>
              <a:t> is unique in owm setting, there are some typical steps and activities in each partnership</a:t>
            </a:r>
            <a:endParaRPr lang="nl-NL" dirty="0" smtClean="0"/>
          </a:p>
          <a:p>
            <a:r>
              <a:rPr lang="nl-NL" dirty="0" smtClean="0"/>
              <a:t>Where</a:t>
            </a:r>
            <a:r>
              <a:rPr lang="nl-NL" baseline="0" dirty="0" smtClean="0"/>
              <a:t> would  you position your partnership in this framework?</a:t>
            </a:r>
          </a:p>
          <a:p>
            <a:r>
              <a:rPr lang="nl-NL" baseline="0" dirty="0" smtClean="0"/>
              <a:t>What are main obstacles or challenges you encounter in this phase?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9BA1-7EFA-4A0C-B032-0A632DD96CB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4C594F-C6CE-4240-82C1-02FA2923EC28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8FC649-5FF8-4213-BC6F-34F1EBBEAD4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Working in partnerships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Girls Not Brides </a:t>
            </a:r>
          </a:p>
          <a:p>
            <a:r>
              <a:rPr lang="nl-NL" dirty="0" smtClean="0"/>
              <a:t>Amsterdam, 10 November 2016</a:t>
            </a:r>
          </a:p>
          <a:p>
            <a:r>
              <a:rPr lang="nl-NL" dirty="0" smtClean="0"/>
              <a:t>By Woutine van Beek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tneringCycle2012PBAcoloursNoarrow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-26369" r="-26369"/>
          <a:stretch>
            <a:fillRect/>
          </a:stretch>
        </p:blipFill>
        <p:spPr>
          <a:xfrm>
            <a:off x="-684584" y="548680"/>
            <a:ext cx="10207599" cy="5613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nl-NL" dirty="0" smtClean="0"/>
              <a:t>Scoping and Building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Scoping:</a:t>
            </a:r>
          </a:p>
          <a:p>
            <a:pPr lvl="1"/>
            <a:r>
              <a:rPr lang="nl-NL" dirty="0" smtClean="0"/>
              <a:t>Make the partnering case</a:t>
            </a:r>
          </a:p>
          <a:p>
            <a:pPr lvl="1"/>
            <a:r>
              <a:rPr lang="nl-NL" dirty="0" smtClean="0"/>
              <a:t>Think of initial ideas and possible contributions of partners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Identifying:</a:t>
            </a:r>
          </a:p>
          <a:p>
            <a:pPr lvl="1"/>
            <a:r>
              <a:rPr lang="nl-NL" dirty="0" smtClean="0"/>
              <a:t>Initial contact with potential partners: explore!</a:t>
            </a:r>
          </a:p>
          <a:p>
            <a:pPr lvl="1"/>
            <a:r>
              <a:rPr lang="nl-NL" dirty="0" smtClean="0"/>
              <a:t>Check out suitability of partners: VALUES!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Building:</a:t>
            </a:r>
          </a:p>
          <a:p>
            <a:pPr lvl="1"/>
            <a:r>
              <a:rPr lang="nl-NL" dirty="0" smtClean="0"/>
              <a:t>Getting to know each other</a:t>
            </a:r>
          </a:p>
          <a:p>
            <a:pPr lvl="1"/>
            <a:r>
              <a:rPr lang="nl-NL" dirty="0" smtClean="0"/>
              <a:t>Formulate principles and ground rules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Planning:</a:t>
            </a:r>
            <a:endParaRPr lang="en-GB" dirty="0" smtClean="0"/>
          </a:p>
          <a:p>
            <a:pPr lvl="1"/>
            <a:r>
              <a:rPr lang="nl-NL" dirty="0" smtClean="0"/>
              <a:t>Brainstorm and agree on objectives, activities, indicators</a:t>
            </a:r>
          </a:p>
          <a:p>
            <a:pPr lvl="1"/>
            <a:r>
              <a:rPr lang="nl-NL" dirty="0" smtClean="0"/>
              <a:t>Resource mapping</a:t>
            </a:r>
          </a:p>
          <a:p>
            <a:pPr lvl="1"/>
            <a:endParaRPr lang="nl-NL" dirty="0" smtClean="0"/>
          </a:p>
          <a:p>
            <a:pPr lvl="1" algn="ctr">
              <a:buFont typeface="Courier New" pitchFamily="49" charset="0"/>
              <a:buChar char="o"/>
            </a:pPr>
            <a:r>
              <a:rPr lang="nl-NL" dirty="0" smtClean="0"/>
              <a:t>SIGNING OF PARTNERSHIP AGREEMENT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nl-NL" dirty="0" smtClean="0"/>
              <a:t>Partnering agreement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467600" cy="4873752"/>
          </a:xfrm>
        </p:spPr>
        <p:txBody>
          <a:bodyPr>
            <a:normAutofit fontScale="85000" lnSpcReduction="10000"/>
          </a:bodyPr>
          <a:lstStyle/>
          <a:p>
            <a:r>
              <a:rPr lang="nl-NL" b="1" dirty="0" smtClean="0"/>
              <a:t>Who will be involved?</a:t>
            </a:r>
          </a:p>
          <a:p>
            <a:r>
              <a:rPr lang="nl-NL" b="1" dirty="0" smtClean="0"/>
              <a:t>Why collaborate? </a:t>
            </a:r>
            <a:r>
              <a:rPr lang="nl-NL" dirty="0" smtClean="0"/>
              <a:t>(vision, shared objective)</a:t>
            </a:r>
          </a:p>
          <a:p>
            <a:r>
              <a:rPr lang="nl-NL" b="1" dirty="0" smtClean="0"/>
              <a:t>What will the collaboration involve? </a:t>
            </a:r>
            <a:r>
              <a:rPr lang="nl-NL" dirty="0" smtClean="0"/>
              <a:t>(project, contributions from each partner, indicators, sustainability strategy)</a:t>
            </a:r>
          </a:p>
          <a:p>
            <a:r>
              <a:rPr lang="nl-NL" b="1" dirty="0" smtClean="0"/>
              <a:t>When will things happen? </a:t>
            </a:r>
            <a:r>
              <a:rPr lang="nl-NL" dirty="0" smtClean="0"/>
              <a:t>(timeframes, milestones)</a:t>
            </a:r>
          </a:p>
          <a:p>
            <a:r>
              <a:rPr lang="nl-NL" b="1" dirty="0" smtClean="0"/>
              <a:t>How will it work? </a:t>
            </a:r>
            <a:r>
              <a:rPr lang="nl-NL" dirty="0" smtClean="0"/>
              <a:t>(behaviour protocols, governance, decision making, risk mitigation, capacity strengthening, review procedures)</a:t>
            </a:r>
          </a:p>
          <a:p>
            <a:r>
              <a:rPr lang="nl-NL" b="1" dirty="0" smtClean="0"/>
              <a:t>Communications issues </a:t>
            </a:r>
            <a:r>
              <a:rPr lang="nl-NL" dirty="0" smtClean="0"/>
              <a:t>(communication procedures, rules for branding, public profile, intellectual property and confidentiality issues, external communication protocols)</a:t>
            </a:r>
          </a:p>
          <a:p>
            <a:r>
              <a:rPr lang="nl-NL" b="1" dirty="0" smtClean="0"/>
              <a:t>What if? </a:t>
            </a:r>
            <a:r>
              <a:rPr lang="nl-NL" dirty="0" smtClean="0"/>
              <a:t>(grievance mechanisms to resolve differences, procedures for leaving/joining, exit strategy)</a:t>
            </a:r>
          </a:p>
          <a:p>
            <a:r>
              <a:rPr lang="nl-NL" dirty="0" smtClean="0"/>
              <a:t>But also think of: key definitions, shared values, ...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tneringCycle2012PBAcoloursNoarrow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-26369" r="-26369"/>
          <a:stretch>
            <a:fillRect/>
          </a:stretch>
        </p:blipFill>
        <p:spPr>
          <a:xfrm>
            <a:off x="-684584" y="548680"/>
            <a:ext cx="10207599" cy="5613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nl-NL" dirty="0" smtClean="0"/>
              <a:t>Managing and Maintaining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Structuring:</a:t>
            </a:r>
          </a:p>
          <a:p>
            <a:pPr lvl="1"/>
            <a:r>
              <a:rPr lang="nl-NL" dirty="0" smtClean="0"/>
              <a:t>Embedding of partnership in each organisation</a:t>
            </a:r>
          </a:p>
          <a:p>
            <a:pPr lvl="1"/>
            <a:r>
              <a:rPr lang="nl-NL" dirty="0" smtClean="0"/>
              <a:t>Governance arrangments &amp; Decision-making procedures</a:t>
            </a:r>
          </a:p>
          <a:p>
            <a:pPr lvl="1"/>
            <a:r>
              <a:rPr lang="nl-NL" dirty="0" smtClean="0"/>
              <a:t>Coordination mechanisms</a:t>
            </a:r>
          </a:p>
          <a:p>
            <a:pPr lvl="1"/>
            <a:r>
              <a:rPr lang="nl-NL" dirty="0" smtClean="0"/>
              <a:t>Communications plan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Mobilizing:</a:t>
            </a:r>
          </a:p>
          <a:p>
            <a:pPr lvl="1"/>
            <a:r>
              <a:rPr lang="nl-NL" dirty="0" smtClean="0"/>
              <a:t>Secure resource commitments</a:t>
            </a:r>
          </a:p>
          <a:p>
            <a:pPr lvl="1"/>
            <a:r>
              <a:rPr lang="nl-NL" dirty="0" smtClean="0"/>
              <a:t>Widen engagement (also of other stakeholders)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Delivering:</a:t>
            </a:r>
          </a:p>
          <a:p>
            <a:pPr lvl="1"/>
            <a:r>
              <a:rPr lang="nl-NL" dirty="0" smtClean="0"/>
              <a:t>Roles and responsibilities</a:t>
            </a:r>
          </a:p>
          <a:p>
            <a:pPr lvl="1"/>
            <a:r>
              <a:rPr lang="nl-NL" dirty="0" smtClean="0"/>
              <a:t>Monitor and follow up of agreements and commitments</a:t>
            </a:r>
          </a:p>
          <a:p>
            <a:pPr lvl="1"/>
            <a:r>
              <a:rPr lang="nl-NL" dirty="0" smtClean="0"/>
              <a:t>Keep partners and stakeholders informed of progress</a:t>
            </a:r>
          </a:p>
          <a:p>
            <a:pPr lvl="1"/>
            <a:r>
              <a:rPr lang="nl-NL" dirty="0" smtClean="0"/>
              <a:t>Celebrate successes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tneringCycle2012PBAcoloursNoarrow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-26369" r="-26369"/>
          <a:stretch>
            <a:fillRect/>
          </a:stretch>
        </p:blipFill>
        <p:spPr>
          <a:xfrm>
            <a:off x="-684584" y="548680"/>
            <a:ext cx="10207599" cy="5613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nl-NL" dirty="0" smtClean="0"/>
              <a:t>Reviewing and Revising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 smtClean="0"/>
              <a:t>Measuring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Agree/confirm succes indicators</a:t>
            </a:r>
          </a:p>
          <a:p>
            <a:pPr lvl="1"/>
            <a:r>
              <a:rPr lang="nl-NL" dirty="0" smtClean="0"/>
              <a:t>Monitor compliance of partners</a:t>
            </a:r>
          </a:p>
          <a:p>
            <a:pPr lvl="1"/>
            <a:r>
              <a:rPr lang="nl-NL" dirty="0" smtClean="0"/>
              <a:t>Keep track of deliverables, outputs, outcomes and impact, added value for each partner</a:t>
            </a:r>
          </a:p>
          <a:p>
            <a:pPr lvl="1"/>
            <a:endParaRPr lang="nl-NL" dirty="0" smtClean="0"/>
          </a:p>
          <a:p>
            <a:r>
              <a:rPr lang="nl-NL" b="1" dirty="0" smtClean="0"/>
              <a:t>Reviewing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Take stock of efficiency and effectiveness of partnership and agree on changes</a:t>
            </a:r>
          </a:p>
          <a:p>
            <a:pPr lvl="1"/>
            <a:r>
              <a:rPr lang="nl-NL" dirty="0" smtClean="0"/>
              <a:t>Record unexpected benefits</a:t>
            </a:r>
          </a:p>
          <a:p>
            <a:pPr lvl="1"/>
            <a:r>
              <a:rPr lang="nl-NL" dirty="0" smtClean="0"/>
              <a:t>Consider new opportunities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b="1" dirty="0" smtClean="0"/>
              <a:t>Revising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Agree on changemanagement process</a:t>
            </a:r>
          </a:p>
          <a:p>
            <a:pPr lvl="1"/>
            <a:r>
              <a:rPr lang="nl-NL" dirty="0" smtClean="0"/>
              <a:t>Make agreed changes</a:t>
            </a:r>
          </a:p>
          <a:p>
            <a:pPr lvl="1"/>
            <a:r>
              <a:rPr lang="nl-NL" dirty="0" smtClean="0"/>
              <a:t>Revise partnering agreement in case necessary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tneringCycle2012PBAcoloursNoarrow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-26369" r="-26369"/>
          <a:stretch>
            <a:fillRect/>
          </a:stretch>
        </p:blipFill>
        <p:spPr>
          <a:xfrm>
            <a:off x="-684584" y="548680"/>
            <a:ext cx="10207599" cy="5613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Sustaining Outcomes and moving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b="1" dirty="0" smtClean="0"/>
              <a:t>Scaling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Expanding established projects and/or</a:t>
            </a:r>
          </a:p>
          <a:p>
            <a:pPr lvl="1"/>
            <a:r>
              <a:rPr lang="nl-NL" dirty="0" smtClean="0"/>
              <a:t>Publicise the projects and/or</a:t>
            </a:r>
          </a:p>
          <a:p>
            <a:pPr lvl="1"/>
            <a:r>
              <a:rPr lang="nl-NL" dirty="0" smtClean="0"/>
              <a:t>Encourage others to adopt partnering approach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b="1" dirty="0" smtClean="0"/>
              <a:t>Moving on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Concluding the partnership or</a:t>
            </a:r>
          </a:p>
          <a:p>
            <a:pPr lvl="1"/>
            <a:r>
              <a:rPr lang="nl-NL" dirty="0" smtClean="0"/>
              <a:t>Handing over current project and start something new</a:t>
            </a:r>
          </a:p>
          <a:p>
            <a:pPr lvl="1"/>
            <a:r>
              <a:rPr lang="nl-NL" dirty="0" smtClean="0"/>
              <a:t>Establish partnership as new ‘institution’ with independent structure and strategy</a:t>
            </a:r>
          </a:p>
          <a:p>
            <a:pPr>
              <a:buNone/>
            </a:pPr>
            <a:r>
              <a:rPr lang="nl-NL" dirty="0" smtClean="0"/>
              <a:t>	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nl-NL" dirty="0" smtClean="0"/>
              <a:t>Personal actions...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What is the main thing I take home from this session?</a:t>
            </a:r>
          </a:p>
          <a:p>
            <a:r>
              <a:rPr lang="nl-NL" dirty="0" smtClean="0"/>
              <a:t>What will be the first thing you do/take up to strengthen the Girls Not Brides partnership in your country?</a:t>
            </a:r>
            <a:endParaRPr lang="en-GB" dirty="0"/>
          </a:p>
        </p:txBody>
      </p:sp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4139952" y="3645024"/>
          <a:ext cx="3312790" cy="301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7427991" imgH="5340107" progId="Word.Document.8">
                  <p:embed/>
                </p:oleObj>
              </mc:Choice>
              <mc:Fallback>
                <p:oleObj name="Document" r:id="rId4" imgW="7427991" imgH="534010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645024"/>
                        <a:ext cx="3312790" cy="3011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Objectives of the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GB" b="1" dirty="0" smtClean="0"/>
              <a:t>Explore and discuss </a:t>
            </a:r>
            <a:r>
              <a:rPr lang="en-GB" dirty="0" smtClean="0"/>
              <a:t>on practical issues that participants are facing in their partnering work</a:t>
            </a:r>
          </a:p>
          <a:p>
            <a:pPr lvl="0">
              <a:buNone/>
            </a:pPr>
            <a:endParaRPr lang="en-GB" dirty="0" smtClean="0"/>
          </a:p>
          <a:p>
            <a:pPr lvl="0"/>
            <a:r>
              <a:rPr lang="en-GB" dirty="0" smtClean="0"/>
              <a:t>Facilitate </a:t>
            </a:r>
            <a:r>
              <a:rPr lang="en-GB" b="1" dirty="0" smtClean="0"/>
              <a:t>exchange</a:t>
            </a:r>
            <a:r>
              <a:rPr lang="en-GB" dirty="0" smtClean="0"/>
              <a:t> between participants on good practices and personal experiences in working together in partnerships</a:t>
            </a:r>
          </a:p>
          <a:p>
            <a:pPr lvl="0">
              <a:buNone/>
            </a:pPr>
            <a:endParaRPr lang="en-GB" dirty="0" smtClean="0"/>
          </a:p>
          <a:p>
            <a:pPr lvl="0"/>
            <a:r>
              <a:rPr lang="en-GB" dirty="0" smtClean="0"/>
              <a:t>Provide </a:t>
            </a:r>
            <a:r>
              <a:rPr lang="en-GB" b="1" dirty="0" smtClean="0"/>
              <a:t>insights, guidance and practical tools </a:t>
            </a:r>
            <a:r>
              <a:rPr lang="en-GB" dirty="0" smtClean="0"/>
              <a:t>to participants on effective partnership management  and on building and consolidating strong working relationships (to help participants find solutions for the problems they are facing)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Materials and 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i="1" dirty="0" smtClean="0"/>
              <a:t>Partnerships: Frameworks for working together </a:t>
            </a:r>
            <a:r>
              <a:rPr lang="nl-NL" dirty="0" smtClean="0"/>
              <a:t>(Compassion Capital Fund National resource Center)</a:t>
            </a:r>
          </a:p>
          <a:p>
            <a:r>
              <a:rPr lang="nl-NL" i="1" dirty="0" smtClean="0"/>
              <a:t>The Partnering Toolbook </a:t>
            </a:r>
            <a:r>
              <a:rPr lang="nl-NL" dirty="0" smtClean="0"/>
              <a:t>(</a:t>
            </a:r>
            <a:r>
              <a:rPr lang="en-GB" dirty="0" smtClean="0"/>
              <a:t>The International Business Leaders Forum (IBLF) and the Global Alliance for Improved Nutrition (GAIN))</a:t>
            </a:r>
          </a:p>
          <a:p>
            <a:r>
              <a:rPr lang="nl-NL" dirty="0" smtClean="0"/>
              <a:t>Also check: </a:t>
            </a:r>
            <a:r>
              <a:rPr lang="nl-NL" u="sng" dirty="0" smtClean="0"/>
              <a:t>thepartneringinitiative.org</a:t>
            </a:r>
          </a:p>
          <a:p>
            <a:pPr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>
                <a:solidFill>
                  <a:srgbClr val="FF0000"/>
                </a:solidFill>
              </a:rPr>
              <a:t>Further contact:</a:t>
            </a:r>
          </a:p>
          <a:p>
            <a:pPr algn="ctr">
              <a:buNone/>
            </a:pPr>
            <a:r>
              <a:rPr lang="nl-NL" dirty="0" smtClean="0"/>
              <a:t>Woutine van Beek</a:t>
            </a:r>
          </a:p>
          <a:p>
            <a:pPr algn="ctr">
              <a:buNone/>
            </a:pPr>
            <a:r>
              <a:rPr lang="nl-NL" dirty="0" smtClean="0"/>
              <a:t>woutinevanbeek@gmail.com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l-NL" sz="1800" dirty="0" smtClean="0"/>
              <a:t>Introduction</a:t>
            </a:r>
          </a:p>
          <a:p>
            <a:pPr>
              <a:lnSpc>
                <a:spcPct val="200000"/>
              </a:lnSpc>
            </a:pPr>
            <a:r>
              <a:rPr lang="nl-NL" sz="1800" dirty="0" smtClean="0"/>
              <a:t>Game</a:t>
            </a:r>
          </a:p>
          <a:p>
            <a:pPr>
              <a:lnSpc>
                <a:spcPct val="200000"/>
              </a:lnSpc>
            </a:pPr>
            <a:r>
              <a:rPr lang="nl-NL" sz="1800" dirty="0" smtClean="0"/>
              <a:t>Group discussions (</a:t>
            </a:r>
            <a:r>
              <a:rPr lang="nl-NL" sz="1800" i="1" dirty="0" smtClean="0"/>
              <a:t>explore and discuss</a:t>
            </a:r>
            <a:r>
              <a:rPr lang="nl-NL" sz="18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nl-NL" sz="1800" dirty="0" smtClean="0"/>
              <a:t>Plenary feedback</a:t>
            </a:r>
          </a:p>
          <a:p>
            <a:pPr>
              <a:lnSpc>
                <a:spcPct val="200000"/>
              </a:lnSpc>
            </a:pPr>
            <a:r>
              <a:rPr lang="nl-NL" sz="1800" dirty="0" smtClean="0"/>
              <a:t>Interactive presentation ( </a:t>
            </a:r>
            <a:r>
              <a:rPr lang="nl-NL" sz="1800" i="1" dirty="0" smtClean="0"/>
              <a:t>insights, guidance, practical tools</a:t>
            </a:r>
            <a:r>
              <a:rPr lang="nl-NL" sz="18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nl-NL" sz="1800" dirty="0" smtClean="0"/>
              <a:t>Personal take-aways</a:t>
            </a:r>
          </a:p>
          <a:p>
            <a:pPr>
              <a:lnSpc>
                <a:spcPct val="200000"/>
              </a:lnSpc>
            </a:pPr>
            <a:r>
              <a:rPr lang="nl-NL" sz="1800" dirty="0" smtClean="0"/>
              <a:t>Closure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Group dicussions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u="sng" dirty="0" smtClean="0"/>
              <a:t>Topics</a:t>
            </a:r>
            <a:r>
              <a:rPr lang="nl-NL" dirty="0" smtClean="0"/>
              <a:t>: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 smtClean="0"/>
              <a:t>Coordination and support mechanisms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 smtClean="0"/>
              <a:t>Communication (internal and external)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 smtClean="0"/>
              <a:t>Governance and decision making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 smtClean="0"/>
              <a:t>Partnership agreements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 smtClean="0"/>
              <a:t>Member engagement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What is a partnership?</a:t>
            </a:r>
            <a:endParaRPr lang="en-GB" dirty="0"/>
          </a:p>
        </p:txBody>
      </p:sp>
      <p:pic>
        <p:nvPicPr>
          <p:cNvPr id="4" name="Content Placeholder 3" descr="cross secto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14" y="1751298"/>
            <a:ext cx="6756572" cy="4571429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nl-NL" dirty="0" smtClean="0"/>
              <a:t>Defining the term partnership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GB" dirty="0" smtClean="0"/>
              <a:t>Based on a dictionary definition, the term </a:t>
            </a:r>
          </a:p>
          <a:p>
            <a:pPr>
              <a:lnSpc>
                <a:spcPct val="80000"/>
              </a:lnSpc>
              <a:buNone/>
            </a:pPr>
            <a:r>
              <a:rPr lang="en-GB" dirty="0" smtClean="0"/>
              <a:t>partnership can be understood as: </a:t>
            </a:r>
          </a:p>
          <a:p>
            <a:pPr algn="ctr">
              <a:lnSpc>
                <a:spcPct val="80000"/>
              </a:lnSpc>
              <a:buNone/>
            </a:pPr>
            <a:endParaRPr lang="en-GB" b="1" dirty="0" smtClean="0"/>
          </a:p>
          <a:p>
            <a:pPr algn="ctr">
              <a:lnSpc>
                <a:spcPct val="80000"/>
              </a:lnSpc>
              <a:buNone/>
            </a:pPr>
            <a:r>
              <a:rPr lang="en-GB" b="1" dirty="0" smtClean="0"/>
              <a:t>an ongoing</a:t>
            </a:r>
            <a:r>
              <a:rPr lang="en-GB" dirty="0" smtClean="0"/>
              <a:t> </a:t>
            </a:r>
            <a:r>
              <a:rPr lang="en-GB" b="1" dirty="0" smtClean="0"/>
              <a:t>working relationship</a:t>
            </a:r>
            <a:r>
              <a:rPr lang="en-GB" dirty="0" smtClean="0"/>
              <a:t> where </a:t>
            </a:r>
            <a:r>
              <a:rPr lang="en-GB" b="1" dirty="0" smtClean="0"/>
              <a:t>risks and benefits</a:t>
            </a:r>
            <a:r>
              <a:rPr lang="en-GB" dirty="0" smtClean="0"/>
              <a:t> </a:t>
            </a:r>
            <a:r>
              <a:rPr lang="en-GB" b="1" dirty="0" smtClean="0"/>
              <a:t>are shared</a:t>
            </a:r>
            <a:endParaRPr lang="en-GB" dirty="0" smtClean="0"/>
          </a:p>
          <a:p>
            <a:pPr algn="ctr">
              <a:lnSpc>
                <a:spcPct val="80000"/>
              </a:lnSpc>
              <a:buNone/>
            </a:pPr>
            <a:endParaRPr lang="en-GB" dirty="0" smtClean="0"/>
          </a:p>
          <a:p>
            <a:pPr>
              <a:lnSpc>
                <a:spcPct val="80000"/>
              </a:lnSpc>
              <a:buNone/>
            </a:pPr>
            <a:r>
              <a:rPr lang="en-GB" dirty="0" smtClean="0"/>
              <a:t>In practical terms this implies that </a:t>
            </a:r>
          </a:p>
          <a:p>
            <a:pPr>
              <a:lnSpc>
                <a:spcPct val="80000"/>
              </a:lnSpc>
              <a:buNone/>
            </a:pPr>
            <a:r>
              <a:rPr lang="en-GB" b="1" i="1" dirty="0" smtClean="0"/>
              <a:t>each partner </a:t>
            </a:r>
            <a:r>
              <a:rPr lang="en-GB" dirty="0" smtClean="0"/>
              <a:t>is involved in:</a:t>
            </a:r>
          </a:p>
          <a:p>
            <a:pPr lvl="1">
              <a:lnSpc>
                <a:spcPct val="160000"/>
              </a:lnSpc>
              <a:buFont typeface="Courier New" pitchFamily="49" charset="0"/>
              <a:buChar char="o"/>
            </a:pPr>
            <a:r>
              <a:rPr lang="en-GB" dirty="0" smtClean="0"/>
              <a:t>Co-creating the partnership’s </a:t>
            </a:r>
            <a:r>
              <a:rPr lang="en-GB" b="1" dirty="0" smtClean="0"/>
              <a:t>activities</a:t>
            </a:r>
          </a:p>
          <a:p>
            <a:pPr lvl="1">
              <a:lnSpc>
                <a:spcPct val="160000"/>
              </a:lnSpc>
              <a:buFont typeface="Courier New" pitchFamily="49" charset="0"/>
              <a:buChar char="o"/>
            </a:pPr>
            <a:r>
              <a:rPr lang="en-GB" dirty="0" smtClean="0"/>
              <a:t>Bringing </a:t>
            </a:r>
            <a:r>
              <a:rPr lang="en-GB" b="1" dirty="0" smtClean="0"/>
              <a:t>contributions</a:t>
            </a:r>
            <a:r>
              <a:rPr lang="en-GB" dirty="0" smtClean="0"/>
              <a:t> (of different kinds) to the partnership</a:t>
            </a:r>
          </a:p>
          <a:p>
            <a:pPr lvl="1">
              <a:lnSpc>
                <a:spcPct val="160000"/>
              </a:lnSpc>
              <a:buFont typeface="Courier New" pitchFamily="49" charset="0"/>
              <a:buChar char="o"/>
            </a:pPr>
            <a:r>
              <a:rPr lang="en-GB" dirty="0" smtClean="0"/>
              <a:t>Committing to </a:t>
            </a:r>
            <a:r>
              <a:rPr lang="en-GB" b="1" dirty="0" smtClean="0"/>
              <a:t>mutual accountability</a:t>
            </a:r>
          </a:p>
          <a:p>
            <a:endParaRPr lang="en-GB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55776" y="6381328"/>
            <a:ext cx="5976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/>
              <a:t>Source: This is a definition developed by The Partnering Initiative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partnering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Whilst there may be many common features in the partnering process, </a:t>
            </a:r>
            <a:r>
              <a:rPr lang="en-GB" b="1" dirty="0" smtClean="0">
                <a:latin typeface="Calibri" pitchFamily="34" charset="0"/>
              </a:rPr>
              <a:t>no single partnership is like any other</a:t>
            </a:r>
            <a:r>
              <a:rPr lang="en-GB" dirty="0" smtClean="0">
                <a:latin typeface="Calibri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All partnerships are highly </a:t>
            </a:r>
            <a:r>
              <a:rPr lang="en-GB" b="1" dirty="0" smtClean="0">
                <a:latin typeface="Calibri" pitchFamily="34" charset="0"/>
              </a:rPr>
              <a:t>context-specific</a:t>
            </a:r>
            <a:r>
              <a:rPr lang="en-GB" dirty="0" smtClean="0">
                <a:latin typeface="Calibri" pitchFamily="34" charset="0"/>
              </a:rPr>
              <a:t> and will invariably be a reflection of the surrounding circumstances. </a:t>
            </a:r>
          </a:p>
          <a:p>
            <a:pPr>
              <a:lnSpc>
                <a:spcPct val="90000"/>
              </a:lnSpc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Sometimes it is necessary to settle for a ‘</a:t>
            </a:r>
            <a:r>
              <a:rPr lang="en-GB" altLang="ja-JP" b="1" dirty="0" smtClean="0">
                <a:latin typeface="Calibri" pitchFamily="34" charset="0"/>
              </a:rPr>
              <a:t>good enough</a:t>
            </a:r>
            <a:r>
              <a:rPr lang="en-GB" dirty="0" smtClean="0">
                <a:latin typeface="Calibri" pitchFamily="34" charset="0"/>
              </a:rPr>
              <a:t>’</a:t>
            </a:r>
            <a:r>
              <a:rPr lang="en-GB" altLang="ja-JP" dirty="0" smtClean="0">
                <a:latin typeface="Calibri" pitchFamily="34" charset="0"/>
              </a:rPr>
              <a:t> partnership until the local conditions change.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Calibri" pitchFamily="34" charset="0"/>
              </a:rPr>
              <a:t>	[This is not an excuse for sloppy partnering!]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nl-NL" dirty="0" smtClean="0"/>
              <a:t>Easier said than done...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584574" cy="2938704"/>
          </a:xfrm>
          <a:prstGeom prst="rect">
            <a:avLst/>
          </a:prstGeom>
          <a:solidFill>
            <a:srgbClr val="0B62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714819" cy="215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933056"/>
            <a:ext cx="4896544" cy="283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36450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Power imbalances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6450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Hidden agenda’s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630932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Each partner determined </a:t>
            </a:r>
            <a:r>
              <a:rPr lang="nl-NL" smtClean="0"/>
              <a:t>to ‘win’ </a:t>
            </a:r>
            <a:r>
              <a:rPr lang="nl-NL" dirty="0" smtClean="0"/>
              <a:t>on own terms...</a:t>
            </a:r>
            <a:endParaRPr lang="en-GB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84168" y="6381328"/>
            <a:ext cx="2540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Source: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</a:rPr>
              <a:t>The Partnering </a:t>
            </a:r>
            <a:r>
              <a:rPr lang="en-US" sz="1400" i="1" dirty="0" err="1">
                <a:solidFill>
                  <a:srgbClr val="000000"/>
                </a:solidFill>
                <a:latin typeface="Calibri" pitchFamily="34" charset="0"/>
              </a:rPr>
              <a:t>Toolbook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nl-NL" dirty="0" smtClean="0"/>
              <a:t>3 core principles</a:t>
            </a:r>
            <a:endParaRPr lang="en-GB" dirty="0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179512" y="1916832"/>
            <a:ext cx="8820472" cy="6336704"/>
            <a:chOff x="250825" y="1371600"/>
            <a:chExt cx="8678863" cy="7018338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5500688" y="1714500"/>
              <a:ext cx="3429000" cy="1071563"/>
            </a:xfrm>
            <a:prstGeom prst="roundRect">
              <a:avLst>
                <a:gd name="adj" fmla="val 16667"/>
              </a:avLst>
            </a:prstGeom>
            <a:solidFill>
              <a:srgbClr val="990000">
                <a:alpha val="89804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RESPECT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for the added value each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party brings</a:t>
              </a: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50825" y="1485900"/>
              <a:ext cx="3382963" cy="933450"/>
            </a:xfrm>
            <a:prstGeom prst="roundRect">
              <a:avLst>
                <a:gd name="adj" fmla="val 16667"/>
              </a:avLst>
            </a:prstGeom>
            <a:solidFill>
              <a:srgbClr val="002D56">
                <a:alpha val="89804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1. EQUITY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81000" y="3124200"/>
              <a:ext cx="3382963" cy="933450"/>
            </a:xfrm>
            <a:prstGeom prst="roundRect">
              <a:avLst>
                <a:gd name="adj" fmla="val 16667"/>
              </a:avLst>
            </a:prstGeom>
            <a:solidFill>
              <a:srgbClr val="002D56">
                <a:alpha val="89999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2. TRANSPARENCY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5500688" y="3357563"/>
              <a:ext cx="3429000" cy="1071562"/>
            </a:xfrm>
            <a:prstGeom prst="roundRect">
              <a:avLst>
                <a:gd name="adj" fmla="val 16667"/>
              </a:avLst>
            </a:prstGeom>
            <a:solidFill>
              <a:srgbClr val="990000">
                <a:alpha val="89804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TRUST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with partners more willing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to innovate &amp; take risks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85750" y="4714875"/>
              <a:ext cx="3429000" cy="1071563"/>
            </a:xfrm>
            <a:prstGeom prst="roundRect">
              <a:avLst>
                <a:gd name="adj" fmla="val 16667"/>
              </a:avLst>
            </a:prstGeom>
            <a:solidFill>
              <a:srgbClr val="002D56">
                <a:alpha val="89999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3. MUTUTAL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BENEFIT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5500688" y="5143500"/>
              <a:ext cx="3429000" cy="1071563"/>
            </a:xfrm>
            <a:prstGeom prst="roundRect">
              <a:avLst>
                <a:gd name="adj" fmla="val 16667"/>
              </a:avLst>
            </a:prstGeom>
            <a:solidFill>
              <a:srgbClr val="990000">
                <a:alpha val="89999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ENGAGEMENT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more likely to sustain &amp;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build relationship over time</a:t>
              </a:r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2133600" y="1371600"/>
              <a:ext cx="4032250" cy="4032250"/>
              <a:chOff x="1338" y="890"/>
              <a:chExt cx="2540" cy="2540"/>
            </a:xfrm>
          </p:grpSpPr>
          <p:grpSp>
            <p:nvGrpSpPr>
              <p:cNvPr id="22" name="Group 10"/>
              <p:cNvGrpSpPr>
                <a:grpSpLocks/>
              </p:cNvGrpSpPr>
              <p:nvPr/>
            </p:nvGrpSpPr>
            <p:grpSpPr bwMode="auto">
              <a:xfrm>
                <a:off x="1338" y="890"/>
                <a:ext cx="2540" cy="2540"/>
                <a:chOff x="1338" y="890"/>
                <a:chExt cx="2540" cy="2540"/>
              </a:xfrm>
            </p:grpSpPr>
            <p:sp>
              <p:nvSpPr>
                <p:cNvPr id="24" name="AutoShape 11"/>
                <p:cNvSpPr>
                  <a:spLocks noChangeArrowheads="1"/>
                </p:cNvSpPr>
                <p:nvPr/>
              </p:nvSpPr>
              <p:spPr bwMode="auto">
                <a:xfrm rot="426050">
                  <a:off x="1338" y="890"/>
                  <a:ext cx="2540" cy="25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529 w 21600"/>
                    <a:gd name="T13" fmla="*/ 0 h 21600"/>
                    <a:gd name="T14" fmla="*/ 18071 w 21600"/>
                    <a:gd name="T15" fmla="*/ 492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6693" y="3997"/>
                      </a:moveTo>
                      <a:cubicBezTo>
                        <a:pt x="7932" y="3249"/>
                        <a:pt x="9352" y="2853"/>
                        <a:pt x="10800" y="2853"/>
                      </a:cubicBezTo>
                      <a:cubicBezTo>
                        <a:pt x="12247" y="2853"/>
                        <a:pt x="13667" y="3249"/>
                        <a:pt x="14906" y="3997"/>
                      </a:cubicBezTo>
                      <a:lnTo>
                        <a:pt x="16381" y="1554"/>
                      </a:lnTo>
                      <a:cubicBezTo>
                        <a:pt x="14697" y="537"/>
                        <a:pt x="12767" y="0"/>
                        <a:pt x="10799" y="0"/>
                      </a:cubicBezTo>
                      <a:cubicBezTo>
                        <a:pt x="8832" y="0"/>
                        <a:pt x="6902" y="537"/>
                        <a:pt x="5218" y="1554"/>
                      </a:cubicBezTo>
                      <a:lnTo>
                        <a:pt x="6693" y="39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" name="AutoShape 12"/>
                <p:cNvSpPr>
                  <a:spLocks noChangeArrowheads="1"/>
                </p:cNvSpPr>
                <p:nvPr/>
              </p:nvSpPr>
              <p:spPr bwMode="auto">
                <a:xfrm rot="444818">
                  <a:off x="3129" y="1068"/>
                  <a:ext cx="499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nl-NL">
                    <a:latin typeface="Calibri" pitchFamily="34" charset="0"/>
                  </a:endParaRPr>
                </a:p>
              </p:txBody>
            </p:sp>
          </p:grpSp>
          <p:sp>
            <p:nvSpPr>
              <p:cNvPr id="23" name="WordArt 13"/>
              <p:cNvSpPr>
                <a:spLocks noChangeArrowheads="1" noChangeShapeType="1" noTextEdit="1"/>
              </p:cNvSpPr>
              <p:nvPr/>
            </p:nvSpPr>
            <p:spPr bwMode="auto">
              <a:xfrm rot="768022">
                <a:off x="1489" y="1053"/>
                <a:ext cx="2199" cy="230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4484180"/>
                  </a:avLst>
                </a:prstTxWarp>
              </a:bodyPr>
              <a:lstStyle/>
              <a:p>
                <a:pPr algn="ctr"/>
                <a:r>
                  <a:rPr lang="en-GB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+mn-lt"/>
                    <a:ea typeface="+mn-lt"/>
                    <a:cs typeface="+mn-lt"/>
                  </a:rPr>
                  <a:t>because it leads to</a:t>
                </a: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2143125" y="2825750"/>
              <a:ext cx="4000500" cy="4032250"/>
              <a:chOff x="1338" y="890"/>
              <a:chExt cx="2540" cy="2540"/>
            </a:xfrm>
          </p:grpSpPr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1338" y="890"/>
                <a:ext cx="2540" cy="2540"/>
                <a:chOff x="1338" y="890"/>
                <a:chExt cx="2540" cy="2540"/>
              </a:xfrm>
            </p:grpSpPr>
            <p:sp>
              <p:nvSpPr>
                <p:cNvPr id="20" name="AutoShape 16"/>
                <p:cNvSpPr>
                  <a:spLocks noChangeArrowheads="1"/>
                </p:cNvSpPr>
                <p:nvPr/>
              </p:nvSpPr>
              <p:spPr bwMode="auto">
                <a:xfrm rot="426050">
                  <a:off x="1338" y="890"/>
                  <a:ext cx="2540" cy="25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529 w 21600"/>
                    <a:gd name="T13" fmla="*/ 0 h 21600"/>
                    <a:gd name="T14" fmla="*/ 18071 w 21600"/>
                    <a:gd name="T15" fmla="*/ 492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6693" y="3997"/>
                      </a:moveTo>
                      <a:cubicBezTo>
                        <a:pt x="7932" y="3249"/>
                        <a:pt x="9352" y="2853"/>
                        <a:pt x="10800" y="2853"/>
                      </a:cubicBezTo>
                      <a:cubicBezTo>
                        <a:pt x="12247" y="2853"/>
                        <a:pt x="13667" y="3249"/>
                        <a:pt x="14906" y="3997"/>
                      </a:cubicBezTo>
                      <a:lnTo>
                        <a:pt x="16381" y="1554"/>
                      </a:lnTo>
                      <a:cubicBezTo>
                        <a:pt x="14697" y="537"/>
                        <a:pt x="12767" y="0"/>
                        <a:pt x="10799" y="0"/>
                      </a:cubicBezTo>
                      <a:cubicBezTo>
                        <a:pt x="8832" y="0"/>
                        <a:pt x="6902" y="537"/>
                        <a:pt x="5218" y="155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j-lt"/>
                    <a:ea typeface="+mn-ea"/>
                  </a:endParaRPr>
                </a:p>
              </p:txBody>
            </p:sp>
            <p:sp>
              <p:nvSpPr>
                <p:cNvPr id="21" name="AutoShape 17"/>
                <p:cNvSpPr>
                  <a:spLocks noChangeArrowheads="1"/>
                </p:cNvSpPr>
                <p:nvPr/>
              </p:nvSpPr>
              <p:spPr bwMode="auto">
                <a:xfrm rot="444818">
                  <a:off x="3129" y="1068"/>
                  <a:ext cx="499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ea typeface="+mn-ea"/>
                  </a:endParaRPr>
                </a:p>
              </p:txBody>
            </p:sp>
          </p:grpSp>
          <p:sp>
            <p:nvSpPr>
              <p:cNvPr id="19" name="WordArt 18"/>
              <p:cNvSpPr>
                <a:spLocks noChangeArrowheads="1" noChangeShapeType="1" noTextEdit="1"/>
              </p:cNvSpPr>
              <p:nvPr/>
            </p:nvSpPr>
            <p:spPr bwMode="auto">
              <a:xfrm rot="768022">
                <a:off x="1489" y="1053"/>
                <a:ext cx="2199" cy="230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4484180"/>
                  </a:avLst>
                </a:prstTxWarp>
              </a:bodyPr>
              <a:lstStyle/>
              <a:p>
                <a:pPr algn="ctr"/>
                <a:r>
                  <a:rPr lang="en-GB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+mj-lt"/>
                    <a:ea typeface="+mj-lt"/>
                    <a:cs typeface="+mj-lt"/>
                  </a:rPr>
                  <a:t>because it leads to</a:t>
                </a:r>
              </a:p>
            </p:txBody>
          </p:sp>
        </p:grp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2143125" y="4357688"/>
              <a:ext cx="4032250" cy="4032250"/>
              <a:chOff x="1338" y="890"/>
              <a:chExt cx="2540" cy="2540"/>
            </a:xfrm>
          </p:grpSpPr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1338" y="890"/>
                <a:ext cx="2540" cy="2540"/>
                <a:chOff x="1338" y="890"/>
                <a:chExt cx="2540" cy="2540"/>
              </a:xfrm>
            </p:grpSpPr>
            <p:sp>
              <p:nvSpPr>
                <p:cNvPr id="16" name="AutoShape 21"/>
                <p:cNvSpPr>
                  <a:spLocks noChangeArrowheads="1"/>
                </p:cNvSpPr>
                <p:nvPr/>
              </p:nvSpPr>
              <p:spPr bwMode="auto">
                <a:xfrm rot="426050">
                  <a:off x="1338" y="890"/>
                  <a:ext cx="2540" cy="25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529 w 21600"/>
                    <a:gd name="T13" fmla="*/ 0 h 21600"/>
                    <a:gd name="T14" fmla="*/ 18071 w 21600"/>
                    <a:gd name="T15" fmla="*/ 492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6693" y="3997"/>
                      </a:moveTo>
                      <a:cubicBezTo>
                        <a:pt x="7932" y="3249"/>
                        <a:pt x="9352" y="2853"/>
                        <a:pt x="10800" y="2853"/>
                      </a:cubicBezTo>
                      <a:cubicBezTo>
                        <a:pt x="12247" y="2853"/>
                        <a:pt x="13667" y="3249"/>
                        <a:pt x="14906" y="3997"/>
                      </a:cubicBezTo>
                      <a:lnTo>
                        <a:pt x="16381" y="1554"/>
                      </a:lnTo>
                      <a:cubicBezTo>
                        <a:pt x="14697" y="537"/>
                        <a:pt x="12767" y="0"/>
                        <a:pt x="10799" y="0"/>
                      </a:cubicBezTo>
                      <a:cubicBezTo>
                        <a:pt x="8832" y="0"/>
                        <a:pt x="6902" y="537"/>
                        <a:pt x="5218" y="155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j-lt"/>
                    <a:ea typeface="+mn-ea"/>
                  </a:endParaRPr>
                </a:p>
              </p:txBody>
            </p:sp>
            <p:sp>
              <p:nvSpPr>
                <p:cNvPr id="17" name="AutoShape 22"/>
                <p:cNvSpPr>
                  <a:spLocks noChangeArrowheads="1"/>
                </p:cNvSpPr>
                <p:nvPr/>
              </p:nvSpPr>
              <p:spPr bwMode="auto">
                <a:xfrm rot="444818">
                  <a:off x="3129" y="1068"/>
                  <a:ext cx="499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ea typeface="+mn-ea"/>
                  </a:endParaRPr>
                </a:p>
              </p:txBody>
            </p:sp>
          </p:grpSp>
          <p:sp>
            <p:nvSpPr>
              <p:cNvPr id="15" name="WordArt 23"/>
              <p:cNvSpPr>
                <a:spLocks noChangeArrowheads="1" noChangeShapeType="1" noTextEdit="1"/>
              </p:cNvSpPr>
              <p:nvPr/>
            </p:nvSpPr>
            <p:spPr bwMode="auto">
              <a:xfrm rot="768022">
                <a:off x="1489" y="1053"/>
                <a:ext cx="2199" cy="230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4484180"/>
                  </a:avLst>
                </a:prstTxWarp>
              </a:bodyPr>
              <a:lstStyle/>
              <a:p>
                <a:pPr algn="ctr"/>
                <a:r>
                  <a:rPr lang="en-GB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+mj-lt"/>
                    <a:ea typeface="+mj-lt"/>
                    <a:cs typeface="+mj-lt"/>
                  </a:rPr>
                  <a:t>because it leads to</a:t>
                </a:r>
              </a:p>
            </p:txBody>
          </p:sp>
        </p:grpSp>
      </p:grpSp>
      <p:sp>
        <p:nvSpPr>
          <p:cNvPr id="48" name="TextBox 25"/>
          <p:cNvSpPr txBox="1">
            <a:spLocks noChangeArrowheads="1"/>
          </p:cNvSpPr>
          <p:nvPr/>
        </p:nvSpPr>
        <p:spPr bwMode="auto">
          <a:xfrm>
            <a:off x="428625" y="6286500"/>
            <a:ext cx="4330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4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Source: </a:t>
            </a:r>
            <a:r>
              <a:rPr lang="en-GB" sz="1400" i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The Partnering </a:t>
            </a:r>
            <a:r>
              <a:rPr lang="en-GB" sz="1400" i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Toolbook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 hangingPunct="1"/>
            <a:endParaRPr lang="en-GB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389</TotalTime>
  <Words>1381</Words>
  <Application>Microsoft Office PowerPoint</Application>
  <PresentationFormat>On-screen Show (4:3)</PresentationFormat>
  <Paragraphs>202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ＭＳ Ｐ明朝</vt:lpstr>
      <vt:lpstr>Calibri</vt:lpstr>
      <vt:lpstr>Century Schoolbook</vt:lpstr>
      <vt:lpstr>Courier New</vt:lpstr>
      <vt:lpstr>Wingdings</vt:lpstr>
      <vt:lpstr>Wingdings 2</vt:lpstr>
      <vt:lpstr>Oriel</vt:lpstr>
      <vt:lpstr>Document</vt:lpstr>
      <vt:lpstr>Working in partnerships</vt:lpstr>
      <vt:lpstr>Objectives of the workshop</vt:lpstr>
      <vt:lpstr>Programme</vt:lpstr>
      <vt:lpstr>Group dicussions</vt:lpstr>
      <vt:lpstr>What is a partnership?</vt:lpstr>
      <vt:lpstr>Defining the term partnership</vt:lpstr>
      <vt:lpstr>The partnering context</vt:lpstr>
      <vt:lpstr>Easier said than done...</vt:lpstr>
      <vt:lpstr>3 core principles</vt:lpstr>
      <vt:lpstr>PowerPoint Presentation</vt:lpstr>
      <vt:lpstr>Scoping and Building</vt:lpstr>
      <vt:lpstr>Partnering agreement</vt:lpstr>
      <vt:lpstr>PowerPoint Presentation</vt:lpstr>
      <vt:lpstr>Managing and Maintaining</vt:lpstr>
      <vt:lpstr>PowerPoint Presentation</vt:lpstr>
      <vt:lpstr>Reviewing and Revising</vt:lpstr>
      <vt:lpstr>PowerPoint Presentation</vt:lpstr>
      <vt:lpstr>Sustaining Outcomes and moving on</vt:lpstr>
      <vt:lpstr>Personal actions...</vt:lpstr>
      <vt:lpstr>Materials and 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partnerships</dc:title>
  <dc:creator>Woutine</dc:creator>
  <cp:lastModifiedBy>Lara van Kouterik</cp:lastModifiedBy>
  <cp:revision>41</cp:revision>
  <dcterms:created xsi:type="dcterms:W3CDTF">2016-11-09T12:25:43Z</dcterms:created>
  <dcterms:modified xsi:type="dcterms:W3CDTF">2016-11-14T11:44:50Z</dcterms:modified>
</cp:coreProperties>
</file>